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82" r:id="rId5"/>
    <p:sldId id="381" r:id="rId6"/>
    <p:sldId id="295" r:id="rId7"/>
    <p:sldId id="314" r:id="rId8"/>
    <p:sldId id="306" r:id="rId9"/>
    <p:sldId id="322" r:id="rId10"/>
    <p:sldId id="307" r:id="rId11"/>
    <p:sldId id="316" r:id="rId12"/>
    <p:sldId id="323" r:id="rId13"/>
    <p:sldId id="308" r:id="rId14"/>
    <p:sldId id="317" r:id="rId15"/>
    <p:sldId id="309" r:id="rId16"/>
    <p:sldId id="319" r:id="rId17"/>
    <p:sldId id="310" r:id="rId18"/>
    <p:sldId id="311" r:id="rId19"/>
    <p:sldId id="312" r:id="rId20"/>
    <p:sldId id="321" r:id="rId21"/>
    <p:sldId id="313" r:id="rId22"/>
    <p:sldId id="320" r:id="rId23"/>
    <p:sldId id="296" r:id="rId24"/>
    <p:sldId id="379" r:id="rId25"/>
    <p:sldId id="380" r:id="rId26"/>
    <p:sldId id="297" r:id="rId27"/>
    <p:sldId id="325" r:id="rId28"/>
    <p:sldId id="265" r:id="rId29"/>
    <p:sldId id="267" r:id="rId30"/>
    <p:sldId id="279" r:id="rId31"/>
    <p:sldId id="281" r:id="rId3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A45C"/>
    <a:srgbClr val="71984A"/>
    <a:srgbClr val="FEFEFE"/>
    <a:srgbClr val="DCEBD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C65EE0-E234-894F-A3A7-D11DDAF6F888}" v="2" dt="2025-10-15T08:57:52.9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1" autoAdjust="0"/>
    <p:restoredTop sz="96327"/>
  </p:normalViewPr>
  <p:slideViewPr>
    <p:cSldViewPr snapToGrid="0">
      <p:cViewPr varScale="1">
        <p:scale>
          <a:sx n="123" d="100"/>
          <a:sy n="123" d="100"/>
        </p:scale>
        <p:origin x="736" y="192"/>
      </p:cViewPr>
      <p:guideLst/>
    </p:cSldViewPr>
  </p:slideViewPr>
  <p:notesTextViewPr>
    <p:cViewPr>
      <p:scale>
        <a:sx n="3" d="2"/>
        <a:sy n="3" d="2"/>
      </p:scale>
      <p:origin x="0" y="0"/>
    </p:cViewPr>
  </p:notesTextViewPr>
  <p:notesViewPr>
    <p:cSldViewPr snapToGrid="0">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1C7669-C93C-4D22-8C99-946C9215AF2D}" type="datetimeFigureOut">
              <a:rPr lang="de-DE" smtClean="0"/>
              <a:t>15.10.25</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A7E984-72E4-4D58-B637-CC6C3A4FF2B2}" type="slidenum">
              <a:rPr lang="de-DE" smtClean="0"/>
              <a:t>‹#›</a:t>
            </a:fld>
            <a:endParaRPr lang="de-DE"/>
          </a:p>
        </p:txBody>
      </p:sp>
    </p:spTree>
    <p:extLst>
      <p:ext uri="{BB962C8B-B14F-4D97-AF65-F5344CB8AC3E}">
        <p14:creationId xmlns:p14="http://schemas.microsoft.com/office/powerpoint/2010/main" val="3526881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hyperlink" Target="https://www.instagram.com/planet4b/" TargetMode="External"/><Relationship Id="rId13" Type="http://schemas.openxmlformats.org/officeDocument/2006/relationships/image" Target="../media/image25.png"/><Relationship Id="rId3" Type="http://schemas.openxmlformats.org/officeDocument/2006/relationships/image" Target="../media/image22.png"/><Relationship Id="rId7" Type="http://schemas.openxmlformats.org/officeDocument/2006/relationships/hyperlink" Target="https://twitter.com/Planet4bProject" TargetMode="External"/><Relationship Id="rId12"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hyperlink" Target="https://de.linkedin.com/in/planet4b-project" TargetMode="External"/><Relationship Id="rId11" Type="http://schemas.openxmlformats.org/officeDocument/2006/relationships/image" Target="../media/image23.png"/><Relationship Id="rId5" Type="http://schemas.openxmlformats.org/officeDocument/2006/relationships/image" Target="../media/image26.tiff"/><Relationship Id="rId10" Type="http://schemas.openxmlformats.org/officeDocument/2006/relationships/hyperlink" Target="mailto:planet4b@zirs.uni-halle.de" TargetMode="External"/><Relationship Id="rId4" Type="http://schemas.openxmlformats.org/officeDocument/2006/relationships/image" Target="../media/image1.png"/><Relationship Id="rId9" Type="http://schemas.openxmlformats.org/officeDocument/2006/relationships/hyperlink" Target="https://planet4b.eu/"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jpg"/><Relationship Id="rId3" Type="http://schemas.openxmlformats.org/officeDocument/2006/relationships/image" Target="../media/image1.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2.png"/><Relationship Id="rId16"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8" Type="http://schemas.openxmlformats.org/officeDocument/2006/relationships/hyperlink" Target="https://de.linkedin.com/in/planet4b-project" TargetMode="External"/><Relationship Id="rId13" Type="http://schemas.openxmlformats.org/officeDocument/2006/relationships/image" Target="../media/image23.png"/><Relationship Id="rId3" Type="http://schemas.openxmlformats.org/officeDocument/2006/relationships/image" Target="../media/image22.png"/><Relationship Id="rId7" Type="http://schemas.openxmlformats.org/officeDocument/2006/relationships/hyperlink" Target="https://twitter.com/Planet4bProject" TargetMode="External"/><Relationship Id="rId12" Type="http://schemas.openxmlformats.org/officeDocument/2006/relationships/hyperlink" Target="mailto:planet4b@zirs.uni-halle.de" TargetMode="External"/><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hyperlink" Target="https://www.instagram.com/planet4b/" TargetMode="External"/><Relationship Id="rId11" Type="http://schemas.openxmlformats.org/officeDocument/2006/relationships/image" Target="../media/image5.jpg"/><Relationship Id="rId5" Type="http://schemas.openxmlformats.org/officeDocument/2006/relationships/image" Target="../media/image1.png"/><Relationship Id="rId15" Type="http://schemas.openxmlformats.org/officeDocument/2006/relationships/image" Target="../media/image25.png"/><Relationship Id="rId10" Type="http://schemas.openxmlformats.org/officeDocument/2006/relationships/image" Target="../media/image4.png"/><Relationship Id="rId4" Type="http://schemas.openxmlformats.org/officeDocument/2006/relationships/hyperlink" Target="https://planet4b.eu/" TargetMode="External"/><Relationship Id="rId9" Type="http://schemas.openxmlformats.org/officeDocument/2006/relationships/image" Target="../media/image3.png"/><Relationship Id="rId14" Type="http://schemas.openxmlformats.org/officeDocument/2006/relationships/image" Target="../media/image2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921F4-EA5F-5064-E760-2670E5C1AE17}"/>
              </a:ext>
            </a:extLst>
          </p:cNvPr>
          <p:cNvSpPr>
            <a:spLocks noGrp="1"/>
          </p:cNvSpPr>
          <p:nvPr>
            <p:ph type="ctrTitle" hasCustomPrompt="1"/>
          </p:nvPr>
        </p:nvSpPr>
        <p:spPr>
          <a:xfrm>
            <a:off x="1524000" y="1122363"/>
            <a:ext cx="9144000" cy="1962669"/>
          </a:xfrm>
        </p:spPr>
        <p:txBody>
          <a:bodyPr anchor="ctr">
            <a:normAutofit/>
          </a:bodyPr>
          <a:lstStyle>
            <a:lvl1pPr algn="ctr">
              <a:defRPr sz="4400"/>
            </a:lvl1pPr>
          </a:lstStyle>
          <a:p>
            <a:r>
              <a:rPr lang="en-GB" dirty="0"/>
              <a:t>Click to add title</a:t>
            </a:r>
            <a:endParaRPr lang="de-DE" dirty="0"/>
          </a:p>
        </p:txBody>
      </p:sp>
      <p:sp>
        <p:nvSpPr>
          <p:cNvPr id="3" name="Subtitle 2">
            <a:extLst>
              <a:ext uri="{FF2B5EF4-FFF2-40B4-BE49-F238E27FC236}">
                <a16:creationId xmlns:a16="http://schemas.microsoft.com/office/drawing/2014/main" id="{801580FE-E9F0-DC1D-C561-977539D68E91}"/>
              </a:ext>
            </a:extLst>
          </p:cNvPr>
          <p:cNvSpPr>
            <a:spLocks noGrp="1"/>
          </p:cNvSpPr>
          <p:nvPr>
            <p:ph type="subTitle" idx="1" hasCustomPrompt="1"/>
          </p:nvPr>
        </p:nvSpPr>
        <p:spPr>
          <a:xfrm>
            <a:off x="1524000" y="3148117"/>
            <a:ext cx="9144000" cy="1165037"/>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subtitle</a:t>
            </a:r>
            <a:endParaRPr lang="de-DE" dirty="0"/>
          </a:p>
        </p:txBody>
      </p:sp>
      <p:pic>
        <p:nvPicPr>
          <p:cNvPr id="8" name="Picture 7" descr="A picture containing circle, colorfulness, graphics, screenshot&#10;&#10;Description automatically generated">
            <a:extLst>
              <a:ext uri="{FF2B5EF4-FFF2-40B4-BE49-F238E27FC236}">
                <a16:creationId xmlns:a16="http://schemas.microsoft.com/office/drawing/2014/main" id="{54B8EDD8-39F1-C36F-D019-E93A4314724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881723" y="4710016"/>
            <a:ext cx="2140153" cy="2012179"/>
          </a:xfrm>
          <a:prstGeom prst="rect">
            <a:avLst/>
          </a:prstGeom>
        </p:spPr>
      </p:pic>
      <p:pic>
        <p:nvPicPr>
          <p:cNvPr id="13" name="Picture 12">
            <a:extLst>
              <a:ext uri="{FF2B5EF4-FFF2-40B4-BE49-F238E27FC236}">
                <a16:creationId xmlns:a16="http://schemas.microsoft.com/office/drawing/2014/main" id="{5D5BA223-5CE0-007C-F237-4E16F7A2F3EE}"/>
              </a:ext>
            </a:extLst>
          </p:cNvPr>
          <p:cNvPicPr>
            <a:picLocks noChangeAspect="1"/>
          </p:cNvPicPr>
          <p:nvPr userDrawn="1"/>
        </p:nvPicPr>
        <p:blipFill>
          <a:blip r:embed="rId3"/>
          <a:stretch>
            <a:fillRect/>
          </a:stretch>
        </p:blipFill>
        <p:spPr>
          <a:xfrm>
            <a:off x="3138487" y="6414397"/>
            <a:ext cx="5915026" cy="365125"/>
          </a:xfrm>
          <a:prstGeom prst="rect">
            <a:avLst/>
          </a:prstGeom>
        </p:spPr>
      </p:pic>
      <p:sp>
        <p:nvSpPr>
          <p:cNvPr id="14" name="Date Placeholder 4">
            <a:extLst>
              <a:ext uri="{FF2B5EF4-FFF2-40B4-BE49-F238E27FC236}">
                <a16:creationId xmlns:a16="http://schemas.microsoft.com/office/drawing/2014/main" id="{902341A2-ACEF-217F-D646-03939A592814}"/>
              </a:ext>
            </a:extLst>
          </p:cNvPr>
          <p:cNvSpPr>
            <a:spLocks noGrp="1"/>
          </p:cNvSpPr>
          <p:nvPr>
            <p:ph type="dt" sz="half" idx="10"/>
          </p:nvPr>
        </p:nvSpPr>
        <p:spPr>
          <a:xfrm>
            <a:off x="838200" y="6356350"/>
            <a:ext cx="2743200" cy="365125"/>
          </a:xfrm>
        </p:spPr>
        <p:txBody>
          <a:bodyPr/>
          <a:lstStyle/>
          <a:p>
            <a:endParaRPr lang="de-DE" dirty="0"/>
          </a:p>
        </p:txBody>
      </p:sp>
      <p:pic>
        <p:nvPicPr>
          <p:cNvPr id="10" name="Picture 3" descr="Blue text on a black background&#10;&#10;Description automatically generated with medium confidence">
            <a:extLst>
              <a:ext uri="{FF2B5EF4-FFF2-40B4-BE49-F238E27FC236}">
                <a16:creationId xmlns:a16="http://schemas.microsoft.com/office/drawing/2014/main" id="{AA7E1765-EBD9-4E16-939B-0C8C67D08C8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8765" y="5567710"/>
            <a:ext cx="2300287" cy="482522"/>
          </a:xfrm>
          <a:prstGeom prst="rect">
            <a:avLst/>
          </a:prstGeom>
        </p:spPr>
      </p:pic>
      <p:pic>
        <p:nvPicPr>
          <p:cNvPr id="11" name="Picture 4" descr="A picture containing font, text, graphics, screenshot&#10;&#10;Description automatically generated">
            <a:extLst>
              <a:ext uri="{FF2B5EF4-FFF2-40B4-BE49-F238E27FC236}">
                <a16:creationId xmlns:a16="http://schemas.microsoft.com/office/drawing/2014/main" id="{1E8B2363-C6BD-40D1-BB81-657F1335FE8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294369" y="5602737"/>
            <a:ext cx="1264548" cy="373009"/>
          </a:xfrm>
          <a:prstGeom prst="rect">
            <a:avLst/>
          </a:prstGeom>
        </p:spPr>
      </p:pic>
      <p:pic>
        <p:nvPicPr>
          <p:cNvPr id="12" name="Picture 5" descr="A black text on a white background&#10;&#10;Description automatically generated with low confidence">
            <a:extLst>
              <a:ext uri="{FF2B5EF4-FFF2-40B4-BE49-F238E27FC236}">
                <a16:creationId xmlns:a16="http://schemas.microsoft.com/office/drawing/2014/main" id="{2F6C3BE1-AFBB-4717-9320-5CC03009D862}"/>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4790744" y="5567710"/>
            <a:ext cx="2135173" cy="584630"/>
          </a:xfrm>
          <a:prstGeom prst="rect">
            <a:avLst/>
          </a:prstGeom>
        </p:spPr>
      </p:pic>
    </p:spTree>
    <p:extLst>
      <p:ext uri="{BB962C8B-B14F-4D97-AF65-F5344CB8AC3E}">
        <p14:creationId xmlns:p14="http://schemas.microsoft.com/office/powerpoint/2010/main" val="3610762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LANET4B_Contact_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DE772F6-AE19-F8B9-5934-E04A1B8FFCC4}"/>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2" name="Date Placeholder 1">
            <a:extLst>
              <a:ext uri="{FF2B5EF4-FFF2-40B4-BE49-F238E27FC236}">
                <a16:creationId xmlns:a16="http://schemas.microsoft.com/office/drawing/2014/main" id="{0D0BEBCC-78BB-361C-6FC3-16B67ED85962}"/>
              </a:ext>
            </a:extLst>
          </p:cNvPr>
          <p:cNvSpPr>
            <a:spLocks noGrp="1"/>
          </p:cNvSpPr>
          <p:nvPr>
            <p:ph type="dt" sz="half" idx="10"/>
          </p:nvPr>
        </p:nvSpPr>
        <p:spPr/>
        <p:txBody>
          <a:bodyPr/>
          <a:lstStyle/>
          <a:p>
            <a:endParaRPr lang="de-DE"/>
          </a:p>
        </p:txBody>
      </p:sp>
      <p:sp>
        <p:nvSpPr>
          <p:cNvPr id="3" name="Footer Placeholder 2">
            <a:extLst>
              <a:ext uri="{FF2B5EF4-FFF2-40B4-BE49-F238E27FC236}">
                <a16:creationId xmlns:a16="http://schemas.microsoft.com/office/drawing/2014/main" id="{70A88BF5-ECD0-9F9A-ED3A-5BAAD0871AB3}"/>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53670B03-02F1-168E-0DD8-2B8B14AFB6E0}"/>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9" name="Picture 8" descr="A blue flag with yellow stars&#10;&#10;Description automatically generated with low confidence">
            <a:extLst>
              <a:ext uri="{FF2B5EF4-FFF2-40B4-BE49-F238E27FC236}">
                <a16:creationId xmlns:a16="http://schemas.microsoft.com/office/drawing/2014/main" id="{DEBE8950-8AD7-695F-00E7-6D3002201D2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5480" r="3309"/>
          <a:stretch/>
        </p:blipFill>
        <p:spPr>
          <a:xfrm>
            <a:off x="0" y="2052320"/>
            <a:ext cx="12192000" cy="3210747"/>
          </a:xfrm>
          <a:prstGeom prst="rect">
            <a:avLst/>
          </a:prstGeom>
        </p:spPr>
      </p:pic>
      <p:sp>
        <p:nvSpPr>
          <p:cNvPr id="23" name="AutoShape 2">
            <a:extLst>
              <a:ext uri="{FF2B5EF4-FFF2-40B4-BE49-F238E27FC236}">
                <a16:creationId xmlns:a16="http://schemas.microsoft.com/office/drawing/2014/main" id="{677087DA-6C41-81C0-2763-F07D12307BDC}"/>
              </a:ext>
            </a:extLst>
          </p:cNvPr>
          <p:cNvSpPr>
            <a:spLocks noChangeAspect="1" noChangeArrowheads="1"/>
          </p:cNvSpPr>
          <p:nvPr userDrawn="1"/>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5" name="Rectangle 34">
            <a:extLst>
              <a:ext uri="{FF2B5EF4-FFF2-40B4-BE49-F238E27FC236}">
                <a16:creationId xmlns:a16="http://schemas.microsoft.com/office/drawing/2014/main" id="{845A52DE-0079-BD0A-0663-DC6A60708D08}"/>
              </a:ext>
            </a:extLst>
          </p:cNvPr>
          <p:cNvSpPr/>
          <p:nvPr userDrawn="1"/>
        </p:nvSpPr>
        <p:spPr>
          <a:xfrm>
            <a:off x="6441440" y="3984152"/>
            <a:ext cx="497842" cy="465928"/>
          </a:xfrm>
          <a:prstGeom prst="rect">
            <a:avLst/>
          </a:prstGeom>
          <a:noFill/>
          <a:ln>
            <a:solidFill>
              <a:srgbClr val="DCEB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a16="http://schemas.microsoft.com/office/drawing/2014/main" id="{C72D485E-9F6B-4EFF-ABEF-EBF7B390B3CF}"/>
              </a:ext>
            </a:extLst>
          </p:cNvPr>
          <p:cNvSpPr/>
          <p:nvPr userDrawn="1"/>
        </p:nvSpPr>
        <p:spPr>
          <a:xfrm>
            <a:off x="3581400" y="2521009"/>
            <a:ext cx="8169067" cy="22304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feld 23">
            <a:extLst>
              <a:ext uri="{FF2B5EF4-FFF2-40B4-BE49-F238E27FC236}">
                <a16:creationId xmlns:a16="http://schemas.microsoft.com/office/drawing/2014/main" id="{F0586D5A-4CEC-44AA-99DD-8CC2CDB11EEC}"/>
              </a:ext>
            </a:extLst>
          </p:cNvPr>
          <p:cNvSpPr txBox="1"/>
          <p:nvPr userDrawn="1"/>
        </p:nvSpPr>
        <p:spPr>
          <a:xfrm>
            <a:off x="3581400" y="2385796"/>
            <a:ext cx="7086599" cy="2949525"/>
          </a:xfrm>
          <a:prstGeom prst="rect">
            <a:avLst/>
          </a:prstGeom>
          <a:noFill/>
        </p:spPr>
        <p:txBody>
          <a:bodyPr wrap="square">
            <a:spAutoFit/>
          </a:bodyPr>
          <a:lstStyle/>
          <a:p>
            <a:pPr marL="1371600" lvl="3" indent="0">
              <a:lnSpc>
                <a:spcPct val="150000"/>
              </a:lnSpc>
              <a:buNone/>
            </a:pPr>
            <a:r>
              <a:rPr lang="en-DE" sz="1800" dirty="0">
                <a:latin typeface="Arial" panose="020B0604020202020204" pitchFamily="34" charset="0"/>
                <a:cs typeface="Arial" panose="020B0604020202020204" pitchFamily="34" charset="0"/>
              </a:rPr>
              <a:t>www.planet4b.eu  </a:t>
            </a:r>
          </a:p>
          <a:p>
            <a:pPr marL="1371600" lvl="3" indent="0">
              <a:lnSpc>
                <a:spcPct val="150000"/>
              </a:lnSpc>
              <a:buNone/>
            </a:pPr>
            <a:r>
              <a:rPr lang="en-DE" sz="1800" dirty="0">
                <a:latin typeface="Arial" panose="020B0604020202020204" pitchFamily="34" charset="0"/>
                <a:cs typeface="Arial" panose="020B0604020202020204" pitchFamily="34" charset="0"/>
              </a:rPr>
              <a:t>planet4b@zirs.uni-halle.de</a:t>
            </a:r>
            <a:endParaRPr lang="de-DE" sz="1800" dirty="0">
              <a:latin typeface="Arial" panose="020B0604020202020204" pitchFamily="34" charset="0"/>
              <a:cs typeface="Arial" panose="020B0604020202020204" pitchFamily="34" charset="0"/>
            </a:endParaRPr>
          </a:p>
          <a:p>
            <a:pPr marL="1371600" lvl="3" indent="0">
              <a:lnSpc>
                <a:spcPct val="150000"/>
              </a:lnSpc>
              <a:buNone/>
            </a:pPr>
            <a:endParaRPr lang="en-US" sz="1800" dirty="0">
              <a:latin typeface="Arial" panose="020B0604020202020204" pitchFamily="34" charset="0"/>
              <a:cs typeface="Arial" panose="020B0604020202020204" pitchFamily="34" charset="0"/>
            </a:endParaRPr>
          </a:p>
          <a:p>
            <a:pPr marL="1371600" lvl="3" indent="0">
              <a:lnSpc>
                <a:spcPct val="150000"/>
              </a:lnSpc>
              <a:buNone/>
            </a:pPr>
            <a:r>
              <a:rPr lang="en-US" sz="1800" dirty="0">
                <a:latin typeface="Arial" panose="020B0604020202020204" pitchFamily="34" charset="0"/>
                <a:cs typeface="Arial" panose="020B0604020202020204" pitchFamily="34" charset="0"/>
              </a:rPr>
              <a:t>@PLANET4B Project  </a:t>
            </a:r>
          </a:p>
          <a:p>
            <a:pPr marL="1371600" lvl="3" indent="0">
              <a:lnSpc>
                <a:spcPct val="150000"/>
              </a:lnSpc>
              <a:buNone/>
            </a:pPr>
            <a:r>
              <a:rPr lang="en-US" sz="1800" dirty="0">
                <a:latin typeface="Arial" panose="020B0604020202020204" pitchFamily="34" charset="0"/>
                <a:cs typeface="Arial" panose="020B0604020202020204" pitchFamily="34" charset="0"/>
              </a:rPr>
              <a:t>@Planet4bProject </a:t>
            </a:r>
          </a:p>
          <a:p>
            <a:pPr marL="1371600" lvl="3" indent="0">
              <a:lnSpc>
                <a:spcPct val="150000"/>
              </a:lnSpc>
              <a:buNone/>
            </a:pPr>
            <a:r>
              <a:rPr lang="en-US" sz="1800" dirty="0">
                <a:latin typeface="Arial" panose="020B0604020202020204" pitchFamily="34" charset="0"/>
                <a:cs typeface="Arial" panose="020B0604020202020204" pitchFamily="34" charset="0"/>
              </a:rPr>
              <a:t>@Planet4b</a:t>
            </a:r>
          </a:p>
          <a:p>
            <a:pPr marL="1371600" lvl="3" indent="0">
              <a:lnSpc>
                <a:spcPct val="150000"/>
              </a:lnSpc>
              <a:buNone/>
            </a:pPr>
            <a:endParaRPr lang="de-DE" sz="1800" dirty="0">
              <a:latin typeface="Arial" panose="020B0604020202020204" pitchFamily="34" charset="0"/>
              <a:cs typeface="Arial" panose="020B0604020202020204" pitchFamily="34" charset="0"/>
            </a:endParaRPr>
          </a:p>
        </p:txBody>
      </p:sp>
      <p:pic>
        <p:nvPicPr>
          <p:cNvPr id="25" name="Picture 5" descr="A picture containing circle, colorfulness, graphics, screenshot&#10;&#10;Description automatically generated">
            <a:extLst>
              <a:ext uri="{FF2B5EF4-FFF2-40B4-BE49-F238E27FC236}">
                <a16:creationId xmlns:a16="http://schemas.microsoft.com/office/drawing/2014/main" id="{21351CEC-F9D9-4EF3-B014-6DC493E4FEF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47271" y="2503168"/>
            <a:ext cx="2491216" cy="2342249"/>
          </a:xfrm>
          <a:prstGeom prst="rect">
            <a:avLst/>
          </a:prstGeom>
        </p:spPr>
      </p:pic>
      <p:sp>
        <p:nvSpPr>
          <p:cNvPr id="32" name="Textfeld 31">
            <a:extLst>
              <a:ext uri="{FF2B5EF4-FFF2-40B4-BE49-F238E27FC236}">
                <a16:creationId xmlns:a16="http://schemas.microsoft.com/office/drawing/2014/main" id="{4E6038C1-05BC-4789-AFDD-5EFAFEC0113A}"/>
              </a:ext>
            </a:extLst>
          </p:cNvPr>
          <p:cNvSpPr txBox="1"/>
          <p:nvPr userDrawn="1"/>
        </p:nvSpPr>
        <p:spPr>
          <a:xfrm>
            <a:off x="9979827" y="2443185"/>
            <a:ext cx="2194560" cy="2462213"/>
          </a:xfrm>
          <a:prstGeom prst="rect">
            <a:avLst/>
          </a:prstGeom>
          <a:noFill/>
        </p:spPr>
        <p:txBody>
          <a:bodyPr wrap="square">
            <a:spAutoFit/>
          </a:bodyPr>
          <a:lstStyle/>
          <a:p>
            <a:pPr marL="0" indent="0">
              <a:lnSpc>
                <a:spcPct val="100000"/>
              </a:lnSpc>
              <a:buNone/>
            </a:pPr>
            <a:r>
              <a:rPr lang="en-US" sz="1400" dirty="0">
                <a:latin typeface="Arial" panose="020B0604020202020204" pitchFamily="34" charset="0"/>
                <a:cs typeface="Arial" panose="020B0604020202020204" pitchFamily="34" charset="0"/>
              </a:rPr>
              <a:t>#PLANET4B</a:t>
            </a:r>
          </a:p>
          <a:p>
            <a:pPr marL="0" indent="0">
              <a:lnSpc>
                <a:spcPct val="100000"/>
              </a:lnSpc>
              <a:buNone/>
            </a:pPr>
            <a:endParaRPr lang="en-US" sz="1400" dirty="0">
              <a:latin typeface="Arial" panose="020B0604020202020204" pitchFamily="34" charset="0"/>
              <a:cs typeface="Arial" panose="020B0604020202020204" pitchFamily="34" charset="0"/>
            </a:endParaRPr>
          </a:p>
          <a:p>
            <a:pPr marL="0" indent="0">
              <a:lnSpc>
                <a:spcPct val="100000"/>
              </a:lnSpc>
              <a:buNone/>
            </a:pPr>
            <a:r>
              <a:rPr lang="en-US" sz="1400" dirty="0">
                <a:latin typeface="Arial" panose="020B0604020202020204" pitchFamily="34" charset="0"/>
                <a:cs typeface="Arial" panose="020B0604020202020204" pitchFamily="34" charset="0"/>
              </a:rPr>
              <a:t>#biodiversity</a:t>
            </a:r>
          </a:p>
          <a:p>
            <a:pPr algn="l" rtl="0" fontAlgn="base">
              <a:lnSpc>
                <a:spcPct val="100000"/>
              </a:lnSpc>
            </a:pPr>
            <a:endParaRPr lang="hu-HU" sz="1400" b="0" i="0" dirty="0">
              <a:solidFill>
                <a:srgbClr val="000000"/>
              </a:solidFill>
              <a:effectLst/>
              <a:latin typeface="Arial" panose="020B0604020202020204" pitchFamily="34" charset="0"/>
              <a:cs typeface="Arial" panose="020B0604020202020204" pitchFamily="34" charset="0"/>
            </a:endParaRPr>
          </a:p>
          <a:p>
            <a:pPr algn="l" rtl="0" fontAlgn="base">
              <a:lnSpc>
                <a:spcPct val="100000"/>
              </a:lnSpc>
            </a:pPr>
            <a:r>
              <a:rPr lang="hu-HU" sz="1400" b="0" i="0" dirty="0">
                <a:solidFill>
                  <a:srgbClr val="000000"/>
                </a:solidFill>
                <a:effectLst/>
                <a:latin typeface="Arial" panose="020B0604020202020204" pitchFamily="34" charset="0"/>
                <a:cs typeface="Arial" panose="020B0604020202020204" pitchFamily="34" charset="0"/>
              </a:rPr>
              <a:t>#transformativechange</a:t>
            </a:r>
          </a:p>
          <a:p>
            <a:pPr algn="l" rtl="0" fontAlgn="base">
              <a:lnSpc>
                <a:spcPct val="100000"/>
              </a:lnSpc>
            </a:pPr>
            <a:endParaRPr lang="hu-HU" sz="1400" b="0" i="0" dirty="0">
              <a:solidFill>
                <a:srgbClr val="000000"/>
              </a:solidFill>
              <a:effectLst/>
              <a:latin typeface="Arial" panose="020B0604020202020204" pitchFamily="34" charset="0"/>
              <a:cs typeface="Arial" panose="020B0604020202020204" pitchFamily="34" charset="0"/>
            </a:endParaRPr>
          </a:p>
          <a:p>
            <a:pPr algn="l" rtl="0" fontAlgn="base">
              <a:lnSpc>
                <a:spcPct val="100000"/>
              </a:lnSpc>
            </a:pPr>
            <a:r>
              <a:rPr lang="hu-HU" sz="1400" b="0" i="0" dirty="0">
                <a:solidFill>
                  <a:srgbClr val="000000"/>
                </a:solidFill>
                <a:effectLst/>
                <a:latin typeface="Arial" panose="020B0604020202020204" pitchFamily="34" charset="0"/>
                <a:cs typeface="Arial" panose="020B0604020202020204" pitchFamily="34" charset="0"/>
              </a:rPr>
              <a:t>#pluralvalues </a:t>
            </a:r>
          </a:p>
          <a:p>
            <a:pPr algn="l" rtl="0" fontAlgn="base">
              <a:lnSpc>
                <a:spcPct val="100000"/>
              </a:lnSpc>
            </a:pPr>
            <a:endParaRPr lang="hu-HU" sz="1400" b="0" i="0" dirty="0">
              <a:solidFill>
                <a:srgbClr val="000000"/>
              </a:solidFill>
              <a:effectLst/>
              <a:latin typeface="Arial" panose="020B0604020202020204" pitchFamily="34" charset="0"/>
              <a:cs typeface="Arial" panose="020B0604020202020204" pitchFamily="34" charset="0"/>
            </a:endParaRPr>
          </a:p>
          <a:p>
            <a:pPr algn="l" rtl="0" fontAlgn="base">
              <a:lnSpc>
                <a:spcPct val="100000"/>
              </a:lnSpc>
            </a:pPr>
            <a:r>
              <a:rPr lang="hu-HU" sz="1400" b="0" i="0" dirty="0">
                <a:solidFill>
                  <a:srgbClr val="000000"/>
                </a:solidFill>
                <a:effectLst/>
                <a:latin typeface="Arial" panose="020B0604020202020204" pitchFamily="34" charset="0"/>
                <a:cs typeface="Arial" panose="020B0604020202020204" pitchFamily="34" charset="0"/>
              </a:rPr>
              <a:t>#intersectionality </a:t>
            </a:r>
          </a:p>
          <a:p>
            <a:pPr marL="0" indent="0">
              <a:lnSpc>
                <a:spcPct val="100000"/>
              </a:lnSpc>
              <a:buNone/>
            </a:pPr>
            <a:endParaRPr lang="en-US" sz="1400" dirty="0">
              <a:latin typeface="Arial" panose="020B0604020202020204" pitchFamily="34" charset="0"/>
              <a:cs typeface="Arial" panose="020B0604020202020204" pitchFamily="34" charset="0"/>
            </a:endParaRPr>
          </a:p>
          <a:p>
            <a:pPr marL="0" indent="0">
              <a:lnSpc>
                <a:spcPct val="100000"/>
              </a:lnSpc>
              <a:buNone/>
            </a:pPr>
            <a:r>
              <a:rPr lang="en-US" sz="1400" dirty="0">
                <a:latin typeface="Arial" panose="020B0604020202020204" pitchFamily="34" charset="0"/>
                <a:cs typeface="Arial" panose="020B0604020202020204" pitchFamily="34" charset="0"/>
              </a:rPr>
              <a:t>#HorizonEU</a:t>
            </a:r>
          </a:p>
        </p:txBody>
      </p:sp>
      <p:pic>
        <p:nvPicPr>
          <p:cNvPr id="21" name="Grafik 20">
            <a:extLst>
              <a:ext uri="{FF2B5EF4-FFF2-40B4-BE49-F238E27FC236}">
                <a16:creationId xmlns:a16="http://schemas.microsoft.com/office/drawing/2014/main" id="{AE3D4E7D-3C1C-46AC-8FE2-E494D2592A11}"/>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23960" t="35016" r="55230" b="33956"/>
          <a:stretch/>
        </p:blipFill>
        <p:spPr>
          <a:xfrm>
            <a:off x="4419599" y="2481621"/>
            <a:ext cx="403640" cy="405267"/>
          </a:xfrm>
          <a:prstGeom prst="rect">
            <a:avLst/>
          </a:prstGeom>
        </p:spPr>
      </p:pic>
      <p:pic>
        <p:nvPicPr>
          <p:cNvPr id="22" name="Grafik 21">
            <a:extLst>
              <a:ext uri="{FF2B5EF4-FFF2-40B4-BE49-F238E27FC236}">
                <a16:creationId xmlns:a16="http://schemas.microsoft.com/office/drawing/2014/main" id="{DA41DA98-6069-4362-B834-41FF042404EE}"/>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54671" t="34268" r="22674" b="31838"/>
          <a:stretch/>
        </p:blipFill>
        <p:spPr>
          <a:xfrm>
            <a:off x="4419599" y="2923224"/>
            <a:ext cx="403640" cy="406630"/>
          </a:xfrm>
          <a:prstGeom prst="rect">
            <a:avLst/>
          </a:prstGeom>
        </p:spPr>
      </p:pic>
      <p:sp>
        <p:nvSpPr>
          <p:cNvPr id="5" name="Oval 4">
            <a:hlinkClick r:id="rId6"/>
            <a:extLst>
              <a:ext uri="{FF2B5EF4-FFF2-40B4-BE49-F238E27FC236}">
                <a16:creationId xmlns:a16="http://schemas.microsoft.com/office/drawing/2014/main" id="{9FF0E7E7-FC36-FB2E-A9BB-774458416E75}"/>
              </a:ext>
            </a:extLst>
          </p:cNvPr>
          <p:cNvSpPr/>
          <p:nvPr userDrawn="1"/>
        </p:nvSpPr>
        <p:spPr>
          <a:xfrm>
            <a:off x="4944994" y="3742214"/>
            <a:ext cx="2429844" cy="304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Oval 5">
            <a:hlinkClick r:id="rId7"/>
            <a:extLst>
              <a:ext uri="{FF2B5EF4-FFF2-40B4-BE49-F238E27FC236}">
                <a16:creationId xmlns:a16="http://schemas.microsoft.com/office/drawing/2014/main" id="{D59DFA02-04F9-7FE2-AAD4-31344C603D50}"/>
              </a:ext>
            </a:extLst>
          </p:cNvPr>
          <p:cNvSpPr/>
          <p:nvPr userDrawn="1"/>
        </p:nvSpPr>
        <p:spPr>
          <a:xfrm>
            <a:off x="5077172" y="4172399"/>
            <a:ext cx="1812623" cy="285581"/>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Oval 9">
            <a:hlinkClick r:id="rId8"/>
            <a:extLst>
              <a:ext uri="{FF2B5EF4-FFF2-40B4-BE49-F238E27FC236}">
                <a16:creationId xmlns:a16="http://schemas.microsoft.com/office/drawing/2014/main" id="{018B75EA-DC1E-27B6-9C5C-28447D80719E}"/>
              </a:ext>
            </a:extLst>
          </p:cNvPr>
          <p:cNvSpPr/>
          <p:nvPr userDrawn="1"/>
        </p:nvSpPr>
        <p:spPr>
          <a:xfrm>
            <a:off x="5047199" y="4606264"/>
            <a:ext cx="1155610" cy="21579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Oval 9">
            <a:hlinkClick r:id="rId9"/>
            <a:extLst>
              <a:ext uri="{FF2B5EF4-FFF2-40B4-BE49-F238E27FC236}">
                <a16:creationId xmlns:a16="http://schemas.microsoft.com/office/drawing/2014/main" id="{58CA623B-75CC-474C-B27A-2D406278B3C6}"/>
              </a:ext>
            </a:extLst>
          </p:cNvPr>
          <p:cNvSpPr/>
          <p:nvPr userDrawn="1"/>
        </p:nvSpPr>
        <p:spPr>
          <a:xfrm>
            <a:off x="4945022" y="2494955"/>
            <a:ext cx="2429844" cy="304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Oval 9">
            <a:hlinkClick r:id="rId10"/>
            <a:extLst>
              <a:ext uri="{FF2B5EF4-FFF2-40B4-BE49-F238E27FC236}">
                <a16:creationId xmlns:a16="http://schemas.microsoft.com/office/drawing/2014/main" id="{D0936EAA-D731-46BE-80CD-CE5C94D8E860}"/>
              </a:ext>
            </a:extLst>
          </p:cNvPr>
          <p:cNvSpPr/>
          <p:nvPr userDrawn="1"/>
        </p:nvSpPr>
        <p:spPr>
          <a:xfrm>
            <a:off x="4964109" y="2934968"/>
            <a:ext cx="2795471" cy="304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1" name="Picture 15">
            <a:extLst>
              <a:ext uri="{FF2B5EF4-FFF2-40B4-BE49-F238E27FC236}">
                <a16:creationId xmlns:a16="http://schemas.microsoft.com/office/drawing/2014/main" id="{7061AAE7-50BB-468C-82D8-5B8D4FE5998F}"/>
              </a:ext>
            </a:extLst>
          </p:cNvPr>
          <p:cNvPicPr/>
          <p:nvPr userDrawn="1"/>
        </p:nvPicPr>
        <p:blipFill>
          <a:blip r:embed="rId11"/>
          <a:stretch>
            <a:fillRect/>
          </a:stretch>
        </p:blipFill>
        <p:spPr>
          <a:xfrm>
            <a:off x="4414039" y="3693766"/>
            <a:ext cx="406400" cy="406630"/>
          </a:xfrm>
          <a:prstGeom prst="rect">
            <a:avLst/>
          </a:prstGeom>
        </p:spPr>
      </p:pic>
      <p:pic>
        <p:nvPicPr>
          <p:cNvPr id="33" name="Picture 16">
            <a:extLst>
              <a:ext uri="{FF2B5EF4-FFF2-40B4-BE49-F238E27FC236}">
                <a16:creationId xmlns:a16="http://schemas.microsoft.com/office/drawing/2014/main" id="{3B45DD9B-B3D0-435E-8C73-47F985D15B48}"/>
              </a:ext>
            </a:extLst>
          </p:cNvPr>
          <p:cNvPicPr/>
          <p:nvPr userDrawn="1"/>
        </p:nvPicPr>
        <p:blipFill>
          <a:blip r:embed="rId12"/>
          <a:stretch>
            <a:fillRect/>
          </a:stretch>
        </p:blipFill>
        <p:spPr>
          <a:xfrm>
            <a:off x="4414039" y="4113909"/>
            <a:ext cx="406400" cy="406631"/>
          </a:xfrm>
          <a:prstGeom prst="rect">
            <a:avLst/>
          </a:prstGeom>
        </p:spPr>
      </p:pic>
      <p:pic>
        <p:nvPicPr>
          <p:cNvPr id="34" name="Picture 18">
            <a:extLst>
              <a:ext uri="{FF2B5EF4-FFF2-40B4-BE49-F238E27FC236}">
                <a16:creationId xmlns:a16="http://schemas.microsoft.com/office/drawing/2014/main" id="{34629317-4EF6-440E-AE27-4C9C5A4FEE6F}"/>
              </a:ext>
            </a:extLst>
          </p:cNvPr>
          <p:cNvPicPr/>
          <p:nvPr userDrawn="1"/>
        </p:nvPicPr>
        <p:blipFill>
          <a:blip r:embed="rId13"/>
          <a:stretch>
            <a:fillRect/>
          </a:stretch>
        </p:blipFill>
        <p:spPr>
          <a:xfrm>
            <a:off x="4414038" y="4532577"/>
            <a:ext cx="406401" cy="406631"/>
          </a:xfrm>
          <a:prstGeom prst="rect">
            <a:avLst/>
          </a:prstGeom>
        </p:spPr>
      </p:pic>
    </p:spTree>
    <p:extLst>
      <p:ext uri="{BB962C8B-B14F-4D97-AF65-F5344CB8AC3E}">
        <p14:creationId xmlns:p14="http://schemas.microsoft.com/office/powerpoint/2010/main" val="3024283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CD779E9-FE27-776D-56FC-69B9CBEE260C}"/>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2" name="Title 1">
            <a:extLst>
              <a:ext uri="{FF2B5EF4-FFF2-40B4-BE49-F238E27FC236}">
                <a16:creationId xmlns:a16="http://schemas.microsoft.com/office/drawing/2014/main" id="{03C8832E-F87E-C2ED-6D04-05DF0A79685B}"/>
              </a:ext>
            </a:extLst>
          </p:cNvPr>
          <p:cNvSpPr>
            <a:spLocks noGrp="1"/>
          </p:cNvSpPr>
          <p:nvPr>
            <p:ph type="title" hasCustomPrompt="1"/>
          </p:nvPr>
        </p:nvSpPr>
        <p:spPr>
          <a:xfrm>
            <a:off x="839788" y="457200"/>
            <a:ext cx="3932237" cy="1112838"/>
          </a:xfrm>
        </p:spPr>
        <p:txBody>
          <a:bodyPr anchor="t"/>
          <a:lstStyle>
            <a:lvl1pPr>
              <a:defRPr sz="3200"/>
            </a:lvl1pPr>
          </a:lstStyle>
          <a:p>
            <a:r>
              <a:rPr lang="en-GB" dirty="0"/>
              <a:t>Click to add title</a:t>
            </a:r>
            <a:endParaRPr lang="de-DE" dirty="0"/>
          </a:p>
        </p:txBody>
      </p:sp>
      <p:sp>
        <p:nvSpPr>
          <p:cNvPr id="3" name="Content Placeholder 2">
            <a:extLst>
              <a:ext uri="{FF2B5EF4-FFF2-40B4-BE49-F238E27FC236}">
                <a16:creationId xmlns:a16="http://schemas.microsoft.com/office/drawing/2014/main" id="{76F46C14-96EF-1152-5878-97322F056D7D}"/>
              </a:ext>
            </a:extLst>
          </p:cNvPr>
          <p:cNvSpPr>
            <a:spLocks noGrp="1"/>
          </p:cNvSpPr>
          <p:nvPr>
            <p:ph idx="1" hasCustomPrompt="1"/>
          </p:nvPr>
        </p:nvSpPr>
        <p:spPr>
          <a:xfrm>
            <a:off x="5183189" y="457201"/>
            <a:ext cx="4791600" cy="5403850"/>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GB" dirty="0"/>
              <a:t>Click to add text</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sp>
        <p:nvSpPr>
          <p:cNvPr id="4" name="Text Placeholder 3">
            <a:extLst>
              <a:ext uri="{FF2B5EF4-FFF2-40B4-BE49-F238E27FC236}">
                <a16:creationId xmlns:a16="http://schemas.microsoft.com/office/drawing/2014/main" id="{07F17E30-4F78-84FB-2E2E-EC8B81FCD867}"/>
              </a:ext>
            </a:extLst>
          </p:cNvPr>
          <p:cNvSpPr>
            <a:spLocks noGrp="1"/>
          </p:cNvSpPr>
          <p:nvPr>
            <p:ph type="body" sz="half" idx="2" hasCustomPrompt="1"/>
          </p:nvPr>
        </p:nvSpPr>
        <p:spPr>
          <a:xfrm>
            <a:off x="839788" y="1630156"/>
            <a:ext cx="3932237" cy="4238832"/>
          </a:xfrm>
        </p:spPr>
        <p:txBody>
          <a:bodyPr>
            <a:normAutofit/>
          </a:bodyPr>
          <a:lstStyle>
            <a:lvl1pPr marL="342900" indent="-342900">
              <a:buFont typeface="Arial" panose="020B0604020202020204" pitchFamily="34" charset="0"/>
              <a:buChar char="•"/>
              <a:defRPr sz="24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add text</a:t>
            </a:r>
          </a:p>
        </p:txBody>
      </p:sp>
      <p:sp>
        <p:nvSpPr>
          <p:cNvPr id="5" name="Date Placeholder 4">
            <a:extLst>
              <a:ext uri="{FF2B5EF4-FFF2-40B4-BE49-F238E27FC236}">
                <a16:creationId xmlns:a16="http://schemas.microsoft.com/office/drawing/2014/main" id="{1AE2DEAC-4D4F-97C8-2ECA-38B88F2E604C}"/>
              </a:ext>
            </a:extLst>
          </p:cNvPr>
          <p:cNvSpPr>
            <a:spLocks noGrp="1"/>
          </p:cNvSpPr>
          <p:nvPr>
            <p:ph type="dt" sz="half" idx="10"/>
          </p:nvPr>
        </p:nvSpPr>
        <p:spPr/>
        <p:txBody>
          <a:bodyPr/>
          <a:lstStyle/>
          <a:p>
            <a:endParaRPr lang="de-DE"/>
          </a:p>
        </p:txBody>
      </p:sp>
      <p:sp>
        <p:nvSpPr>
          <p:cNvPr id="6" name="Footer Placeholder 5">
            <a:extLst>
              <a:ext uri="{FF2B5EF4-FFF2-40B4-BE49-F238E27FC236}">
                <a16:creationId xmlns:a16="http://schemas.microsoft.com/office/drawing/2014/main" id="{36D4645A-7AE1-545E-4AAC-0A3328224246}"/>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C4243204-6A04-169F-A948-1CAE1E9B6BD4}"/>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10" name="Picture 9" descr="A picture containing circle, colorfulness, graphics, screenshot&#10;&#10;Description automatically generated">
            <a:extLst>
              <a:ext uri="{FF2B5EF4-FFF2-40B4-BE49-F238E27FC236}">
                <a16:creationId xmlns:a16="http://schemas.microsoft.com/office/drawing/2014/main" id="{D9538098-7CED-2399-2FC8-0C966B856F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Tree>
    <p:extLst>
      <p:ext uri="{BB962C8B-B14F-4D97-AF65-F5344CB8AC3E}">
        <p14:creationId xmlns:p14="http://schemas.microsoft.com/office/powerpoint/2010/main" val="3190706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6E8875A-1498-D9C6-AF39-E2CBEA2D0E11}"/>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3" name="Picture Placeholder 2">
            <a:extLst>
              <a:ext uri="{FF2B5EF4-FFF2-40B4-BE49-F238E27FC236}">
                <a16:creationId xmlns:a16="http://schemas.microsoft.com/office/drawing/2014/main" id="{3D747B96-5D03-D0A5-8610-949527F7A0A5}"/>
              </a:ext>
            </a:extLst>
          </p:cNvPr>
          <p:cNvSpPr>
            <a:spLocks noGrp="1"/>
          </p:cNvSpPr>
          <p:nvPr>
            <p:ph type="pic" idx="1"/>
          </p:nvPr>
        </p:nvSpPr>
        <p:spPr>
          <a:xfrm>
            <a:off x="5183189" y="457201"/>
            <a:ext cx="4789753" cy="540385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5" name="Date Placeholder 4">
            <a:extLst>
              <a:ext uri="{FF2B5EF4-FFF2-40B4-BE49-F238E27FC236}">
                <a16:creationId xmlns:a16="http://schemas.microsoft.com/office/drawing/2014/main" id="{1F1E44D2-656E-96DF-B610-D52D7C77E73C}"/>
              </a:ext>
            </a:extLst>
          </p:cNvPr>
          <p:cNvSpPr>
            <a:spLocks noGrp="1"/>
          </p:cNvSpPr>
          <p:nvPr>
            <p:ph type="dt" sz="half" idx="10"/>
          </p:nvPr>
        </p:nvSpPr>
        <p:spPr/>
        <p:txBody>
          <a:bodyPr/>
          <a:lstStyle/>
          <a:p>
            <a:endParaRPr lang="de-DE"/>
          </a:p>
        </p:txBody>
      </p:sp>
      <p:sp>
        <p:nvSpPr>
          <p:cNvPr id="6" name="Footer Placeholder 5">
            <a:extLst>
              <a:ext uri="{FF2B5EF4-FFF2-40B4-BE49-F238E27FC236}">
                <a16:creationId xmlns:a16="http://schemas.microsoft.com/office/drawing/2014/main" id="{10F3F9AB-EB56-830D-39B9-A763B963A78F}"/>
              </a:ext>
            </a:extLst>
          </p:cNvPr>
          <p:cNvSpPr>
            <a:spLocks noGrp="1"/>
          </p:cNvSpPr>
          <p:nvPr>
            <p:ph type="ftr" sz="quarter" idx="11"/>
          </p:nvPr>
        </p:nvSpPr>
        <p:spPr/>
        <p:txBody>
          <a:bodyPr/>
          <a:lstStyle/>
          <a:p>
            <a:endParaRPr lang="de-DE" dirty="0"/>
          </a:p>
        </p:txBody>
      </p:sp>
      <p:sp>
        <p:nvSpPr>
          <p:cNvPr id="7" name="Slide Number Placeholder 6">
            <a:extLst>
              <a:ext uri="{FF2B5EF4-FFF2-40B4-BE49-F238E27FC236}">
                <a16:creationId xmlns:a16="http://schemas.microsoft.com/office/drawing/2014/main" id="{061C02E8-C8AF-7D93-CB4D-C64D27F38AD4}"/>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9" name="Picture 8" descr="A picture containing circle, colorfulness, graphics, screenshot&#10;&#10;Description automatically generated">
            <a:extLst>
              <a:ext uri="{FF2B5EF4-FFF2-40B4-BE49-F238E27FC236}">
                <a16:creationId xmlns:a16="http://schemas.microsoft.com/office/drawing/2014/main" id="{F5BA8B4F-76DE-AF87-BC7B-5F5E3F136EE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
        <p:nvSpPr>
          <p:cNvPr id="11" name="Title 1">
            <a:extLst>
              <a:ext uri="{FF2B5EF4-FFF2-40B4-BE49-F238E27FC236}">
                <a16:creationId xmlns:a16="http://schemas.microsoft.com/office/drawing/2014/main" id="{B12BB727-2572-4BDE-A946-515E540BA9BB}"/>
              </a:ext>
            </a:extLst>
          </p:cNvPr>
          <p:cNvSpPr>
            <a:spLocks noGrp="1"/>
          </p:cNvSpPr>
          <p:nvPr>
            <p:ph type="title" hasCustomPrompt="1"/>
          </p:nvPr>
        </p:nvSpPr>
        <p:spPr>
          <a:xfrm>
            <a:off x="839788" y="457200"/>
            <a:ext cx="3932237" cy="1112838"/>
          </a:xfrm>
        </p:spPr>
        <p:txBody>
          <a:bodyPr anchor="t"/>
          <a:lstStyle>
            <a:lvl1pPr>
              <a:defRPr sz="3200"/>
            </a:lvl1pPr>
          </a:lstStyle>
          <a:p>
            <a:r>
              <a:rPr lang="en-GB" dirty="0"/>
              <a:t>Click to add title</a:t>
            </a:r>
            <a:endParaRPr lang="de-DE" dirty="0"/>
          </a:p>
        </p:txBody>
      </p:sp>
      <p:sp>
        <p:nvSpPr>
          <p:cNvPr id="12" name="Text Placeholder 3">
            <a:extLst>
              <a:ext uri="{FF2B5EF4-FFF2-40B4-BE49-F238E27FC236}">
                <a16:creationId xmlns:a16="http://schemas.microsoft.com/office/drawing/2014/main" id="{BE400BD0-D410-484F-A36A-06603BB1ACEC}"/>
              </a:ext>
            </a:extLst>
          </p:cNvPr>
          <p:cNvSpPr>
            <a:spLocks noGrp="1"/>
          </p:cNvSpPr>
          <p:nvPr>
            <p:ph type="body" sz="half" idx="2" hasCustomPrompt="1"/>
          </p:nvPr>
        </p:nvSpPr>
        <p:spPr>
          <a:xfrm>
            <a:off x="839788" y="1630156"/>
            <a:ext cx="3932237" cy="4238832"/>
          </a:xfrm>
        </p:spPr>
        <p:txBody>
          <a:bodyPr>
            <a:normAutofit/>
          </a:bodyPr>
          <a:lstStyle>
            <a:lvl1pPr marL="342900" indent="-342900">
              <a:buFont typeface="Arial" panose="020B0604020202020204" pitchFamily="34" charset="0"/>
              <a:buChar char="•"/>
              <a:defRPr sz="24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add text</a:t>
            </a:r>
          </a:p>
        </p:txBody>
      </p:sp>
    </p:spTree>
    <p:extLst>
      <p:ext uri="{BB962C8B-B14F-4D97-AF65-F5344CB8AC3E}">
        <p14:creationId xmlns:p14="http://schemas.microsoft.com/office/powerpoint/2010/main" val="3067330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Picture with Caption">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6E8875A-1498-D9C6-AF39-E2CBEA2D0E11}"/>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3" name="Picture Placeholder 2">
            <a:extLst>
              <a:ext uri="{FF2B5EF4-FFF2-40B4-BE49-F238E27FC236}">
                <a16:creationId xmlns:a16="http://schemas.microsoft.com/office/drawing/2014/main" id="{3D747B96-5D03-D0A5-8610-949527F7A0A5}"/>
              </a:ext>
            </a:extLst>
          </p:cNvPr>
          <p:cNvSpPr>
            <a:spLocks noGrp="1"/>
          </p:cNvSpPr>
          <p:nvPr>
            <p:ph type="pic" idx="1"/>
          </p:nvPr>
        </p:nvSpPr>
        <p:spPr>
          <a:xfrm>
            <a:off x="6754814" y="1659283"/>
            <a:ext cx="5256212" cy="4201768"/>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dirty="0"/>
          </a:p>
        </p:txBody>
      </p:sp>
      <p:sp>
        <p:nvSpPr>
          <p:cNvPr id="5" name="Date Placeholder 4">
            <a:extLst>
              <a:ext uri="{FF2B5EF4-FFF2-40B4-BE49-F238E27FC236}">
                <a16:creationId xmlns:a16="http://schemas.microsoft.com/office/drawing/2014/main" id="{1F1E44D2-656E-96DF-B610-D52D7C77E73C}"/>
              </a:ext>
            </a:extLst>
          </p:cNvPr>
          <p:cNvSpPr>
            <a:spLocks noGrp="1"/>
          </p:cNvSpPr>
          <p:nvPr>
            <p:ph type="dt" sz="half" idx="10"/>
          </p:nvPr>
        </p:nvSpPr>
        <p:spPr/>
        <p:txBody>
          <a:bodyPr/>
          <a:lstStyle/>
          <a:p>
            <a:endParaRPr lang="de-DE"/>
          </a:p>
        </p:txBody>
      </p:sp>
      <p:sp>
        <p:nvSpPr>
          <p:cNvPr id="6" name="Footer Placeholder 5">
            <a:extLst>
              <a:ext uri="{FF2B5EF4-FFF2-40B4-BE49-F238E27FC236}">
                <a16:creationId xmlns:a16="http://schemas.microsoft.com/office/drawing/2014/main" id="{10F3F9AB-EB56-830D-39B9-A763B963A78F}"/>
              </a:ext>
            </a:extLst>
          </p:cNvPr>
          <p:cNvSpPr>
            <a:spLocks noGrp="1"/>
          </p:cNvSpPr>
          <p:nvPr>
            <p:ph type="ftr" sz="quarter" idx="11"/>
          </p:nvPr>
        </p:nvSpPr>
        <p:spPr/>
        <p:txBody>
          <a:bodyPr/>
          <a:lstStyle/>
          <a:p>
            <a:endParaRPr lang="de-DE" dirty="0"/>
          </a:p>
        </p:txBody>
      </p:sp>
      <p:sp>
        <p:nvSpPr>
          <p:cNvPr id="7" name="Slide Number Placeholder 6">
            <a:extLst>
              <a:ext uri="{FF2B5EF4-FFF2-40B4-BE49-F238E27FC236}">
                <a16:creationId xmlns:a16="http://schemas.microsoft.com/office/drawing/2014/main" id="{061C02E8-C8AF-7D93-CB4D-C64D27F38AD4}"/>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9" name="Picture 8" descr="A picture containing circle, colorfulness, graphics, screenshot&#10;&#10;Description automatically generated">
            <a:extLst>
              <a:ext uri="{FF2B5EF4-FFF2-40B4-BE49-F238E27FC236}">
                <a16:creationId xmlns:a16="http://schemas.microsoft.com/office/drawing/2014/main" id="{F5BA8B4F-76DE-AF87-BC7B-5F5E3F136EE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
        <p:nvSpPr>
          <p:cNvPr id="11" name="Title 1">
            <a:extLst>
              <a:ext uri="{FF2B5EF4-FFF2-40B4-BE49-F238E27FC236}">
                <a16:creationId xmlns:a16="http://schemas.microsoft.com/office/drawing/2014/main" id="{B12BB727-2572-4BDE-A946-515E540BA9BB}"/>
              </a:ext>
            </a:extLst>
          </p:cNvPr>
          <p:cNvSpPr>
            <a:spLocks noGrp="1"/>
          </p:cNvSpPr>
          <p:nvPr>
            <p:ph type="title" hasCustomPrompt="1"/>
          </p:nvPr>
        </p:nvSpPr>
        <p:spPr>
          <a:xfrm>
            <a:off x="839787" y="457200"/>
            <a:ext cx="5635439" cy="1112838"/>
          </a:xfrm>
        </p:spPr>
        <p:txBody>
          <a:bodyPr anchor="t"/>
          <a:lstStyle>
            <a:lvl1pPr>
              <a:defRPr sz="3200"/>
            </a:lvl1pPr>
          </a:lstStyle>
          <a:p>
            <a:r>
              <a:rPr lang="en-GB" dirty="0"/>
              <a:t>Click to add title</a:t>
            </a:r>
            <a:endParaRPr lang="de-DE" dirty="0"/>
          </a:p>
        </p:txBody>
      </p:sp>
      <p:sp>
        <p:nvSpPr>
          <p:cNvPr id="12" name="Text Placeholder 3">
            <a:extLst>
              <a:ext uri="{FF2B5EF4-FFF2-40B4-BE49-F238E27FC236}">
                <a16:creationId xmlns:a16="http://schemas.microsoft.com/office/drawing/2014/main" id="{BE400BD0-D410-484F-A36A-06603BB1ACEC}"/>
              </a:ext>
            </a:extLst>
          </p:cNvPr>
          <p:cNvSpPr>
            <a:spLocks noGrp="1"/>
          </p:cNvSpPr>
          <p:nvPr>
            <p:ph type="body" sz="half" idx="2" hasCustomPrompt="1"/>
          </p:nvPr>
        </p:nvSpPr>
        <p:spPr>
          <a:xfrm>
            <a:off x="839788" y="1630156"/>
            <a:ext cx="5635440" cy="4238832"/>
          </a:xfrm>
        </p:spPr>
        <p:txBody>
          <a:bodyPr>
            <a:normAutofit/>
          </a:bodyPr>
          <a:lstStyle>
            <a:lvl1pPr marL="342900" indent="-342900">
              <a:buFont typeface="Arial" panose="020B0604020202020204" pitchFamily="34" charset="0"/>
              <a:buChar char="•"/>
              <a:defRPr sz="24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add text</a:t>
            </a:r>
          </a:p>
        </p:txBody>
      </p:sp>
    </p:spTree>
    <p:extLst>
      <p:ext uri="{BB962C8B-B14F-4D97-AF65-F5344CB8AC3E}">
        <p14:creationId xmlns:p14="http://schemas.microsoft.com/office/powerpoint/2010/main" val="2074130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3C045-3E33-1C68-FD0B-0C74DD08CDB4}"/>
              </a:ext>
            </a:extLst>
          </p:cNvPr>
          <p:cNvSpPr>
            <a:spLocks noGrp="1"/>
          </p:cNvSpPr>
          <p:nvPr>
            <p:ph type="title" hasCustomPrompt="1"/>
          </p:nvPr>
        </p:nvSpPr>
        <p:spPr/>
        <p:txBody>
          <a:bodyPr/>
          <a:lstStyle/>
          <a:p>
            <a:r>
              <a:rPr lang="en-GB" dirty="0"/>
              <a:t>Click to add title</a:t>
            </a:r>
            <a:endParaRPr lang="de-DE" dirty="0"/>
          </a:p>
        </p:txBody>
      </p:sp>
      <p:sp>
        <p:nvSpPr>
          <p:cNvPr id="3" name="Content Placeholder 2">
            <a:extLst>
              <a:ext uri="{FF2B5EF4-FFF2-40B4-BE49-F238E27FC236}">
                <a16:creationId xmlns:a16="http://schemas.microsoft.com/office/drawing/2014/main" id="{43312FDA-B26A-1E94-898E-5D1D27471C5C}"/>
              </a:ext>
            </a:extLst>
          </p:cNvPr>
          <p:cNvSpPr>
            <a:spLocks noGrp="1"/>
          </p:cNvSpPr>
          <p:nvPr>
            <p:ph idx="1" hasCustomPrompt="1"/>
          </p:nvPr>
        </p:nvSpPr>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GB" dirty="0"/>
              <a:t>Click to add text</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pic>
        <p:nvPicPr>
          <p:cNvPr id="8" name="Picture 7">
            <a:extLst>
              <a:ext uri="{FF2B5EF4-FFF2-40B4-BE49-F238E27FC236}">
                <a16:creationId xmlns:a16="http://schemas.microsoft.com/office/drawing/2014/main" id="{CAF87613-F83A-38FF-0426-14C02053913B}"/>
              </a:ext>
            </a:extLst>
          </p:cNvPr>
          <p:cNvPicPr>
            <a:picLocks noChangeAspect="1"/>
          </p:cNvPicPr>
          <p:nvPr userDrawn="1"/>
        </p:nvPicPr>
        <p:blipFill>
          <a:blip r:embed="rId2"/>
          <a:stretch>
            <a:fillRect/>
          </a:stretch>
        </p:blipFill>
        <p:spPr>
          <a:xfrm>
            <a:off x="3138487" y="6416468"/>
            <a:ext cx="5915026" cy="365125"/>
          </a:xfrm>
          <a:prstGeom prst="rect">
            <a:avLst/>
          </a:prstGeom>
        </p:spPr>
      </p:pic>
      <p:pic>
        <p:nvPicPr>
          <p:cNvPr id="9" name="Picture 8" descr="A picture containing circle, colorfulness, graphics, screenshot&#10;&#10;Description automatically generated">
            <a:extLst>
              <a:ext uri="{FF2B5EF4-FFF2-40B4-BE49-F238E27FC236}">
                <a16:creationId xmlns:a16="http://schemas.microsoft.com/office/drawing/2014/main" id="{A50CFB34-659F-690C-5B93-B67AB4ACB76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
        <p:nvSpPr>
          <p:cNvPr id="10" name="Date Placeholder 4">
            <a:extLst>
              <a:ext uri="{FF2B5EF4-FFF2-40B4-BE49-F238E27FC236}">
                <a16:creationId xmlns:a16="http://schemas.microsoft.com/office/drawing/2014/main" id="{2005804C-4FAC-2B69-9DB8-F7E6C44BA54D}"/>
              </a:ext>
            </a:extLst>
          </p:cNvPr>
          <p:cNvSpPr>
            <a:spLocks noGrp="1"/>
          </p:cNvSpPr>
          <p:nvPr>
            <p:ph type="dt" sz="half" idx="10"/>
          </p:nvPr>
        </p:nvSpPr>
        <p:spPr>
          <a:xfrm>
            <a:off x="838200" y="6356350"/>
            <a:ext cx="2743200" cy="365125"/>
          </a:xfrm>
        </p:spPr>
        <p:txBody>
          <a:bodyPr/>
          <a:lstStyle/>
          <a:p>
            <a:endParaRPr lang="de-DE" dirty="0"/>
          </a:p>
        </p:txBody>
      </p:sp>
      <p:sp>
        <p:nvSpPr>
          <p:cNvPr id="11" name="Slide Number Placeholder 6">
            <a:extLst>
              <a:ext uri="{FF2B5EF4-FFF2-40B4-BE49-F238E27FC236}">
                <a16:creationId xmlns:a16="http://schemas.microsoft.com/office/drawing/2014/main" id="{5C281393-223B-BB8B-FB68-8371205C321D}"/>
              </a:ext>
            </a:extLst>
          </p:cNvPr>
          <p:cNvSpPr>
            <a:spLocks noGrp="1"/>
          </p:cNvSpPr>
          <p:nvPr>
            <p:ph type="sldNum" sz="quarter" idx="12"/>
          </p:nvPr>
        </p:nvSpPr>
        <p:spPr>
          <a:xfrm>
            <a:off x="8610600" y="6356350"/>
            <a:ext cx="2743200" cy="365125"/>
          </a:xfrm>
        </p:spPr>
        <p:txBody>
          <a:bodyPr/>
          <a:lstStyle/>
          <a:p>
            <a:fld id="{D725F4C8-A4ED-4F06-9015-63B7B8FAC2B8}" type="slidenum">
              <a:rPr lang="de-DE" smtClean="0"/>
              <a:t>‹#›</a:t>
            </a:fld>
            <a:endParaRPr lang="de-DE"/>
          </a:p>
        </p:txBody>
      </p:sp>
    </p:spTree>
    <p:extLst>
      <p:ext uri="{BB962C8B-B14F-4D97-AF65-F5344CB8AC3E}">
        <p14:creationId xmlns:p14="http://schemas.microsoft.com/office/powerpoint/2010/main" val="2515274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49C62F7-A4BD-FB5F-BC7E-6EB05688B441}"/>
              </a:ext>
            </a:extLst>
          </p:cNvPr>
          <p:cNvSpPr/>
          <p:nvPr userDrawn="1"/>
        </p:nvSpPr>
        <p:spPr>
          <a:xfrm>
            <a:off x="0" y="1570383"/>
            <a:ext cx="12192000" cy="477078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8" name="Picture 7">
            <a:extLst>
              <a:ext uri="{FF2B5EF4-FFF2-40B4-BE49-F238E27FC236}">
                <a16:creationId xmlns:a16="http://schemas.microsoft.com/office/drawing/2014/main" id="{CAF87613-F83A-38FF-0426-14C02053913B}"/>
              </a:ext>
            </a:extLst>
          </p:cNvPr>
          <p:cNvPicPr>
            <a:picLocks noChangeAspect="1"/>
          </p:cNvPicPr>
          <p:nvPr userDrawn="1"/>
        </p:nvPicPr>
        <p:blipFill>
          <a:blip r:embed="rId2"/>
          <a:stretch>
            <a:fillRect/>
          </a:stretch>
        </p:blipFill>
        <p:spPr>
          <a:xfrm>
            <a:off x="3138487" y="6416468"/>
            <a:ext cx="5915026" cy="365125"/>
          </a:xfrm>
          <a:prstGeom prst="rect">
            <a:avLst/>
          </a:prstGeom>
        </p:spPr>
      </p:pic>
      <p:pic>
        <p:nvPicPr>
          <p:cNvPr id="9" name="Picture 8" descr="A picture containing circle, colorfulness, graphics, screenshot&#10;&#10;Description automatically generated">
            <a:extLst>
              <a:ext uri="{FF2B5EF4-FFF2-40B4-BE49-F238E27FC236}">
                <a16:creationId xmlns:a16="http://schemas.microsoft.com/office/drawing/2014/main" id="{A50CFB34-659F-690C-5B93-B67AB4ACB76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
        <p:nvSpPr>
          <p:cNvPr id="10" name="Date Placeholder 4">
            <a:extLst>
              <a:ext uri="{FF2B5EF4-FFF2-40B4-BE49-F238E27FC236}">
                <a16:creationId xmlns:a16="http://schemas.microsoft.com/office/drawing/2014/main" id="{2005804C-4FAC-2B69-9DB8-F7E6C44BA54D}"/>
              </a:ext>
            </a:extLst>
          </p:cNvPr>
          <p:cNvSpPr>
            <a:spLocks noGrp="1"/>
          </p:cNvSpPr>
          <p:nvPr>
            <p:ph type="dt" sz="half" idx="10"/>
          </p:nvPr>
        </p:nvSpPr>
        <p:spPr>
          <a:xfrm>
            <a:off x="838200" y="6356350"/>
            <a:ext cx="2743200" cy="365125"/>
          </a:xfrm>
        </p:spPr>
        <p:txBody>
          <a:bodyPr/>
          <a:lstStyle/>
          <a:p>
            <a:endParaRPr lang="de-DE" dirty="0"/>
          </a:p>
        </p:txBody>
      </p:sp>
      <p:sp>
        <p:nvSpPr>
          <p:cNvPr id="11" name="Slide Number Placeholder 6">
            <a:extLst>
              <a:ext uri="{FF2B5EF4-FFF2-40B4-BE49-F238E27FC236}">
                <a16:creationId xmlns:a16="http://schemas.microsoft.com/office/drawing/2014/main" id="{5C281393-223B-BB8B-FB68-8371205C321D}"/>
              </a:ext>
            </a:extLst>
          </p:cNvPr>
          <p:cNvSpPr>
            <a:spLocks noGrp="1"/>
          </p:cNvSpPr>
          <p:nvPr>
            <p:ph type="sldNum" sz="quarter" idx="12"/>
          </p:nvPr>
        </p:nvSpPr>
        <p:spPr>
          <a:xfrm>
            <a:off x="8610600" y="6356350"/>
            <a:ext cx="2743200" cy="365125"/>
          </a:xfrm>
        </p:spPr>
        <p:txBody>
          <a:bodyPr/>
          <a:lstStyle/>
          <a:p>
            <a:fld id="{D725F4C8-A4ED-4F06-9015-63B7B8FAC2B8}" type="slidenum">
              <a:rPr lang="de-DE" smtClean="0"/>
              <a:t>‹#›</a:t>
            </a:fld>
            <a:endParaRPr lang="de-DE"/>
          </a:p>
        </p:txBody>
      </p:sp>
      <p:pic>
        <p:nvPicPr>
          <p:cNvPr id="93" name="Grafik 92">
            <a:extLst>
              <a:ext uri="{FF2B5EF4-FFF2-40B4-BE49-F238E27FC236}">
                <a16:creationId xmlns:a16="http://schemas.microsoft.com/office/drawing/2014/main" id="{647F7A5E-CCEF-4279-AD97-DDA464F83AEE}"/>
              </a:ext>
            </a:extLst>
          </p:cNvPr>
          <p:cNvPicPr>
            <a:picLocks noChangeAspect="1"/>
          </p:cNvPicPr>
          <p:nvPr userDrawn="1"/>
        </p:nvPicPr>
        <p:blipFill>
          <a:blip r:embed="rId4"/>
          <a:stretch>
            <a:fillRect/>
          </a:stretch>
        </p:blipFill>
        <p:spPr>
          <a:xfrm>
            <a:off x="3159519" y="1682142"/>
            <a:ext cx="2888296" cy="971212"/>
          </a:xfrm>
          <a:prstGeom prst="rect">
            <a:avLst/>
          </a:prstGeom>
        </p:spPr>
      </p:pic>
      <p:pic>
        <p:nvPicPr>
          <p:cNvPr id="95" name="Grafik 94">
            <a:extLst>
              <a:ext uri="{FF2B5EF4-FFF2-40B4-BE49-F238E27FC236}">
                <a16:creationId xmlns:a16="http://schemas.microsoft.com/office/drawing/2014/main" id="{C5177F6B-510C-4424-B445-F119041C7CE9}"/>
              </a:ext>
            </a:extLst>
          </p:cNvPr>
          <p:cNvPicPr>
            <a:picLocks noChangeAspect="1"/>
          </p:cNvPicPr>
          <p:nvPr userDrawn="1"/>
        </p:nvPicPr>
        <p:blipFill rotWithShape="1">
          <a:blip r:embed="rId5"/>
          <a:srcRect l="7649" t="17004" r="10399" b="26010"/>
          <a:stretch/>
        </p:blipFill>
        <p:spPr>
          <a:xfrm>
            <a:off x="6560681" y="1691550"/>
            <a:ext cx="2021786" cy="843514"/>
          </a:xfrm>
          <a:prstGeom prst="rect">
            <a:avLst/>
          </a:prstGeom>
        </p:spPr>
      </p:pic>
      <p:pic>
        <p:nvPicPr>
          <p:cNvPr id="97" name="Grafik 96">
            <a:extLst>
              <a:ext uri="{FF2B5EF4-FFF2-40B4-BE49-F238E27FC236}">
                <a16:creationId xmlns:a16="http://schemas.microsoft.com/office/drawing/2014/main" id="{0C7D479F-6BF5-44F4-ADA4-7A12BC7C4F92}"/>
              </a:ext>
            </a:extLst>
          </p:cNvPr>
          <p:cNvPicPr>
            <a:picLocks noChangeAspect="1"/>
          </p:cNvPicPr>
          <p:nvPr userDrawn="1"/>
        </p:nvPicPr>
        <p:blipFill>
          <a:blip r:embed="rId6"/>
          <a:stretch>
            <a:fillRect/>
          </a:stretch>
        </p:blipFill>
        <p:spPr>
          <a:xfrm>
            <a:off x="9136643" y="1776956"/>
            <a:ext cx="1930848" cy="645503"/>
          </a:xfrm>
          <a:prstGeom prst="rect">
            <a:avLst/>
          </a:prstGeom>
        </p:spPr>
      </p:pic>
      <p:pic>
        <p:nvPicPr>
          <p:cNvPr id="99" name="Grafik 98">
            <a:extLst>
              <a:ext uri="{FF2B5EF4-FFF2-40B4-BE49-F238E27FC236}">
                <a16:creationId xmlns:a16="http://schemas.microsoft.com/office/drawing/2014/main" id="{EF5BD338-D005-480F-A8BF-FD9E37B1BEC0}"/>
              </a:ext>
            </a:extLst>
          </p:cNvPr>
          <p:cNvPicPr>
            <a:picLocks noChangeAspect="1"/>
          </p:cNvPicPr>
          <p:nvPr userDrawn="1"/>
        </p:nvPicPr>
        <p:blipFill rotWithShape="1">
          <a:blip r:embed="rId7"/>
          <a:srcRect l="11205" t="17808" r="12364" b="30039"/>
          <a:stretch/>
        </p:blipFill>
        <p:spPr>
          <a:xfrm>
            <a:off x="6469695" y="2834522"/>
            <a:ext cx="1779513" cy="761779"/>
          </a:xfrm>
          <a:prstGeom prst="rect">
            <a:avLst/>
          </a:prstGeom>
        </p:spPr>
      </p:pic>
      <p:pic>
        <p:nvPicPr>
          <p:cNvPr id="101" name="Grafik 100">
            <a:extLst>
              <a:ext uri="{FF2B5EF4-FFF2-40B4-BE49-F238E27FC236}">
                <a16:creationId xmlns:a16="http://schemas.microsoft.com/office/drawing/2014/main" id="{568D7354-C662-40A2-BFFE-D7962E5EBD73}"/>
              </a:ext>
            </a:extLst>
          </p:cNvPr>
          <p:cNvPicPr>
            <a:picLocks noChangeAspect="1"/>
          </p:cNvPicPr>
          <p:nvPr userDrawn="1"/>
        </p:nvPicPr>
        <p:blipFill>
          <a:blip r:embed="rId8"/>
          <a:stretch>
            <a:fillRect/>
          </a:stretch>
        </p:blipFill>
        <p:spPr>
          <a:xfrm>
            <a:off x="235539" y="3000237"/>
            <a:ext cx="2888296" cy="703016"/>
          </a:xfrm>
          <a:prstGeom prst="rect">
            <a:avLst/>
          </a:prstGeom>
        </p:spPr>
      </p:pic>
      <p:pic>
        <p:nvPicPr>
          <p:cNvPr id="103" name="Grafik 102">
            <a:extLst>
              <a:ext uri="{FF2B5EF4-FFF2-40B4-BE49-F238E27FC236}">
                <a16:creationId xmlns:a16="http://schemas.microsoft.com/office/drawing/2014/main" id="{2249EC77-A4C8-4C35-BF06-DAA4ABD396AE}"/>
              </a:ext>
            </a:extLst>
          </p:cNvPr>
          <p:cNvPicPr>
            <a:picLocks noChangeAspect="1"/>
          </p:cNvPicPr>
          <p:nvPr userDrawn="1"/>
        </p:nvPicPr>
        <p:blipFill>
          <a:blip r:embed="rId9"/>
          <a:stretch>
            <a:fillRect/>
          </a:stretch>
        </p:blipFill>
        <p:spPr>
          <a:xfrm>
            <a:off x="3122088" y="4864173"/>
            <a:ext cx="3215190" cy="1014824"/>
          </a:xfrm>
          <a:prstGeom prst="rect">
            <a:avLst/>
          </a:prstGeom>
        </p:spPr>
      </p:pic>
      <p:pic>
        <p:nvPicPr>
          <p:cNvPr id="105" name="Grafik 104">
            <a:extLst>
              <a:ext uri="{FF2B5EF4-FFF2-40B4-BE49-F238E27FC236}">
                <a16:creationId xmlns:a16="http://schemas.microsoft.com/office/drawing/2014/main" id="{6F5BC796-C9F5-48C7-82FF-9446138AA166}"/>
              </a:ext>
            </a:extLst>
          </p:cNvPr>
          <p:cNvPicPr>
            <a:picLocks noChangeAspect="1"/>
          </p:cNvPicPr>
          <p:nvPr userDrawn="1"/>
        </p:nvPicPr>
        <p:blipFill>
          <a:blip r:embed="rId10"/>
          <a:stretch>
            <a:fillRect/>
          </a:stretch>
        </p:blipFill>
        <p:spPr>
          <a:xfrm>
            <a:off x="6358958" y="4021817"/>
            <a:ext cx="1994657" cy="645502"/>
          </a:xfrm>
          <a:prstGeom prst="rect">
            <a:avLst/>
          </a:prstGeom>
        </p:spPr>
      </p:pic>
      <p:pic>
        <p:nvPicPr>
          <p:cNvPr id="107" name="Grafik 106">
            <a:extLst>
              <a:ext uri="{FF2B5EF4-FFF2-40B4-BE49-F238E27FC236}">
                <a16:creationId xmlns:a16="http://schemas.microsoft.com/office/drawing/2014/main" id="{E0A555DE-5626-4646-A7F6-E7540863F227}"/>
              </a:ext>
            </a:extLst>
          </p:cNvPr>
          <p:cNvPicPr>
            <a:picLocks noChangeAspect="1"/>
          </p:cNvPicPr>
          <p:nvPr userDrawn="1"/>
        </p:nvPicPr>
        <p:blipFill rotWithShape="1">
          <a:blip r:embed="rId11"/>
          <a:srcRect l="23247" r="24273"/>
          <a:stretch/>
        </p:blipFill>
        <p:spPr>
          <a:xfrm>
            <a:off x="631479" y="4938514"/>
            <a:ext cx="1606609" cy="981791"/>
          </a:xfrm>
          <a:prstGeom prst="rect">
            <a:avLst/>
          </a:prstGeom>
        </p:spPr>
      </p:pic>
      <p:pic>
        <p:nvPicPr>
          <p:cNvPr id="111" name="Grafik 110">
            <a:extLst>
              <a:ext uri="{FF2B5EF4-FFF2-40B4-BE49-F238E27FC236}">
                <a16:creationId xmlns:a16="http://schemas.microsoft.com/office/drawing/2014/main" id="{4FCD1DFB-F57F-4009-B88D-76112D71F044}"/>
              </a:ext>
            </a:extLst>
          </p:cNvPr>
          <p:cNvPicPr>
            <a:picLocks noChangeAspect="1"/>
          </p:cNvPicPr>
          <p:nvPr userDrawn="1"/>
        </p:nvPicPr>
        <p:blipFill>
          <a:blip r:embed="rId12"/>
          <a:stretch>
            <a:fillRect/>
          </a:stretch>
        </p:blipFill>
        <p:spPr>
          <a:xfrm>
            <a:off x="9092443" y="2875971"/>
            <a:ext cx="1779514" cy="792645"/>
          </a:xfrm>
          <a:prstGeom prst="rect">
            <a:avLst/>
          </a:prstGeom>
        </p:spPr>
      </p:pic>
      <p:pic>
        <p:nvPicPr>
          <p:cNvPr id="113" name="Grafik 112">
            <a:extLst>
              <a:ext uri="{FF2B5EF4-FFF2-40B4-BE49-F238E27FC236}">
                <a16:creationId xmlns:a16="http://schemas.microsoft.com/office/drawing/2014/main" id="{CEC15A72-9D9E-46AC-90AA-E164977DBB5F}"/>
              </a:ext>
            </a:extLst>
          </p:cNvPr>
          <p:cNvPicPr>
            <a:picLocks noChangeAspect="1"/>
          </p:cNvPicPr>
          <p:nvPr userDrawn="1"/>
        </p:nvPicPr>
        <p:blipFill>
          <a:blip r:embed="rId13"/>
          <a:stretch>
            <a:fillRect/>
          </a:stretch>
        </p:blipFill>
        <p:spPr>
          <a:xfrm>
            <a:off x="9140145" y="4872828"/>
            <a:ext cx="1994657" cy="1014825"/>
          </a:xfrm>
          <a:prstGeom prst="rect">
            <a:avLst/>
          </a:prstGeom>
        </p:spPr>
      </p:pic>
      <p:pic>
        <p:nvPicPr>
          <p:cNvPr id="115" name="Grafik 114">
            <a:extLst>
              <a:ext uri="{FF2B5EF4-FFF2-40B4-BE49-F238E27FC236}">
                <a16:creationId xmlns:a16="http://schemas.microsoft.com/office/drawing/2014/main" id="{EB3C3817-8CC2-488D-9120-DB62802EBFFC}"/>
              </a:ext>
            </a:extLst>
          </p:cNvPr>
          <p:cNvPicPr>
            <a:picLocks noChangeAspect="1"/>
          </p:cNvPicPr>
          <p:nvPr userDrawn="1"/>
        </p:nvPicPr>
        <p:blipFill>
          <a:blip r:embed="rId14"/>
          <a:stretch>
            <a:fillRect/>
          </a:stretch>
        </p:blipFill>
        <p:spPr>
          <a:xfrm>
            <a:off x="427963" y="3879482"/>
            <a:ext cx="2183907" cy="959888"/>
          </a:xfrm>
          <a:prstGeom prst="rect">
            <a:avLst/>
          </a:prstGeom>
        </p:spPr>
      </p:pic>
      <p:pic>
        <p:nvPicPr>
          <p:cNvPr id="117" name="Grafik 116">
            <a:extLst>
              <a:ext uri="{FF2B5EF4-FFF2-40B4-BE49-F238E27FC236}">
                <a16:creationId xmlns:a16="http://schemas.microsoft.com/office/drawing/2014/main" id="{5EFACEC5-D93F-4F61-A5F5-D2C5E896E883}"/>
              </a:ext>
            </a:extLst>
          </p:cNvPr>
          <p:cNvPicPr>
            <a:picLocks noChangeAspect="1"/>
          </p:cNvPicPr>
          <p:nvPr userDrawn="1"/>
        </p:nvPicPr>
        <p:blipFill>
          <a:blip r:embed="rId15"/>
          <a:stretch>
            <a:fillRect/>
          </a:stretch>
        </p:blipFill>
        <p:spPr>
          <a:xfrm>
            <a:off x="3916865" y="4007408"/>
            <a:ext cx="954536" cy="805302"/>
          </a:xfrm>
          <a:prstGeom prst="rect">
            <a:avLst/>
          </a:prstGeom>
        </p:spPr>
      </p:pic>
      <p:pic>
        <p:nvPicPr>
          <p:cNvPr id="119" name="Grafik 118">
            <a:extLst>
              <a:ext uri="{FF2B5EF4-FFF2-40B4-BE49-F238E27FC236}">
                <a16:creationId xmlns:a16="http://schemas.microsoft.com/office/drawing/2014/main" id="{5F682E09-7B35-474E-930E-1408242A985E}"/>
              </a:ext>
            </a:extLst>
          </p:cNvPr>
          <p:cNvPicPr>
            <a:picLocks noChangeAspect="1"/>
          </p:cNvPicPr>
          <p:nvPr userDrawn="1"/>
        </p:nvPicPr>
        <p:blipFill>
          <a:blip r:embed="rId16"/>
          <a:stretch>
            <a:fillRect/>
          </a:stretch>
        </p:blipFill>
        <p:spPr>
          <a:xfrm>
            <a:off x="9100618" y="3846063"/>
            <a:ext cx="2183907" cy="943345"/>
          </a:xfrm>
          <a:prstGeom prst="rect">
            <a:avLst/>
          </a:prstGeom>
        </p:spPr>
      </p:pic>
      <p:pic>
        <p:nvPicPr>
          <p:cNvPr id="121" name="Grafik 120">
            <a:extLst>
              <a:ext uri="{FF2B5EF4-FFF2-40B4-BE49-F238E27FC236}">
                <a16:creationId xmlns:a16="http://schemas.microsoft.com/office/drawing/2014/main" id="{BB3FC435-5272-440C-AE26-AE7069FA8A46}"/>
              </a:ext>
            </a:extLst>
          </p:cNvPr>
          <p:cNvPicPr>
            <a:picLocks noChangeAspect="1"/>
          </p:cNvPicPr>
          <p:nvPr userDrawn="1"/>
        </p:nvPicPr>
        <p:blipFill>
          <a:blip r:embed="rId17"/>
          <a:stretch>
            <a:fillRect/>
          </a:stretch>
        </p:blipFill>
        <p:spPr>
          <a:xfrm>
            <a:off x="6536762" y="5166450"/>
            <a:ext cx="1334021" cy="566664"/>
          </a:xfrm>
          <a:prstGeom prst="rect">
            <a:avLst/>
          </a:prstGeom>
        </p:spPr>
      </p:pic>
      <p:sp>
        <p:nvSpPr>
          <p:cNvPr id="56" name="Textfeld 55">
            <a:extLst>
              <a:ext uri="{FF2B5EF4-FFF2-40B4-BE49-F238E27FC236}">
                <a16:creationId xmlns:a16="http://schemas.microsoft.com/office/drawing/2014/main" id="{9AD548AB-3F9B-4FB7-88E2-1F951793A5CC}"/>
              </a:ext>
            </a:extLst>
          </p:cNvPr>
          <p:cNvSpPr txBox="1"/>
          <p:nvPr userDrawn="1"/>
        </p:nvSpPr>
        <p:spPr>
          <a:xfrm>
            <a:off x="538803" y="576000"/>
            <a:ext cx="6160416" cy="646331"/>
          </a:xfrm>
          <a:prstGeom prst="rect">
            <a:avLst/>
          </a:prstGeom>
          <a:noFill/>
        </p:spPr>
        <p:txBody>
          <a:bodyPr wrap="square">
            <a:spAutoFit/>
          </a:bodyPr>
          <a:lstStyle/>
          <a:p>
            <a:r>
              <a:rPr lang="de-DE" sz="3600" dirty="0">
                <a:latin typeface="Arial" panose="020B0604020202020204" pitchFamily="34" charset="0"/>
                <a:cs typeface="Arial" panose="020B0604020202020204" pitchFamily="34" charset="0"/>
              </a:rPr>
              <a:t>PLANET4B Consortium</a:t>
            </a:r>
            <a:endParaRPr lang="en-US" sz="3600" dirty="0">
              <a:latin typeface="Arial" panose="020B0604020202020204" pitchFamily="34" charset="0"/>
              <a:cs typeface="Arial" panose="020B0604020202020204" pitchFamily="34" charset="0"/>
            </a:endParaRPr>
          </a:p>
        </p:txBody>
      </p:sp>
      <p:pic>
        <p:nvPicPr>
          <p:cNvPr id="3" name="Grafik 2">
            <a:extLst>
              <a:ext uri="{FF2B5EF4-FFF2-40B4-BE49-F238E27FC236}">
                <a16:creationId xmlns:a16="http://schemas.microsoft.com/office/drawing/2014/main" id="{4F2EDB25-E30A-4AEA-ACAC-DBD2EF8AAD8B}"/>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510533" y="1662155"/>
            <a:ext cx="2434118" cy="971213"/>
          </a:xfrm>
          <a:prstGeom prst="rect">
            <a:avLst/>
          </a:prstGeom>
        </p:spPr>
      </p:pic>
      <p:pic>
        <p:nvPicPr>
          <p:cNvPr id="4" name="Picture 3">
            <a:extLst>
              <a:ext uri="{FF2B5EF4-FFF2-40B4-BE49-F238E27FC236}">
                <a16:creationId xmlns:a16="http://schemas.microsoft.com/office/drawing/2014/main" id="{DC54E697-EC4F-88F5-4C11-603A7FCE9A89}"/>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3471363" y="2901389"/>
            <a:ext cx="1932389" cy="720000"/>
          </a:xfrm>
          <a:prstGeom prst="rect">
            <a:avLst/>
          </a:prstGeom>
        </p:spPr>
      </p:pic>
    </p:spTree>
    <p:extLst>
      <p:ext uri="{BB962C8B-B14F-4D97-AF65-F5344CB8AC3E}">
        <p14:creationId xmlns:p14="http://schemas.microsoft.com/office/powerpoint/2010/main" val="3220926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45AA1-F583-9C4C-06D4-3311BDDE7AE0}"/>
              </a:ext>
            </a:extLst>
          </p:cNvPr>
          <p:cNvSpPr>
            <a:spLocks noGrp="1"/>
          </p:cNvSpPr>
          <p:nvPr>
            <p:ph type="title" hasCustomPrompt="1"/>
          </p:nvPr>
        </p:nvSpPr>
        <p:spPr>
          <a:xfrm>
            <a:off x="831850" y="1470991"/>
            <a:ext cx="10515600" cy="2296723"/>
          </a:xfrm>
        </p:spPr>
        <p:txBody>
          <a:bodyPr anchor="ctr">
            <a:normAutofit/>
          </a:bodyPr>
          <a:lstStyle>
            <a:lvl1pPr>
              <a:defRPr sz="4400"/>
            </a:lvl1pPr>
          </a:lstStyle>
          <a:p>
            <a:r>
              <a:rPr lang="en-GB" dirty="0"/>
              <a:t>Click to add title</a:t>
            </a:r>
            <a:endParaRPr lang="de-DE" dirty="0"/>
          </a:p>
        </p:txBody>
      </p:sp>
      <p:sp>
        <p:nvSpPr>
          <p:cNvPr id="3" name="Text Placeholder 2">
            <a:extLst>
              <a:ext uri="{FF2B5EF4-FFF2-40B4-BE49-F238E27FC236}">
                <a16:creationId xmlns:a16="http://schemas.microsoft.com/office/drawing/2014/main" id="{42F7FD2D-B86D-CAC2-6DBB-E2B84480C2D0}"/>
              </a:ext>
            </a:extLst>
          </p:cNvPr>
          <p:cNvSpPr>
            <a:spLocks noGrp="1"/>
          </p:cNvSpPr>
          <p:nvPr>
            <p:ph type="body" idx="1" hasCustomPrompt="1"/>
          </p:nvPr>
        </p:nvSpPr>
        <p:spPr>
          <a:xfrm>
            <a:off x="831850" y="3828888"/>
            <a:ext cx="10515600" cy="1500187"/>
          </a:xfrm>
        </p:spPr>
        <p:txBody>
          <a:bodyPr/>
          <a:lstStyle>
            <a:lvl1pPr marL="0" indent="0">
              <a:buNone/>
              <a:defRPr sz="2400">
                <a:solidFill>
                  <a:schemeClr val="tx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add text</a:t>
            </a:r>
          </a:p>
        </p:txBody>
      </p:sp>
      <p:sp>
        <p:nvSpPr>
          <p:cNvPr id="4" name="Date Placeholder 3">
            <a:extLst>
              <a:ext uri="{FF2B5EF4-FFF2-40B4-BE49-F238E27FC236}">
                <a16:creationId xmlns:a16="http://schemas.microsoft.com/office/drawing/2014/main" id="{4DFF24C8-33F4-5C08-20B6-F1B5201456CF}"/>
              </a:ext>
            </a:extLst>
          </p:cNvPr>
          <p:cNvSpPr>
            <a:spLocks noGrp="1"/>
          </p:cNvSpPr>
          <p:nvPr>
            <p:ph type="dt" sz="half" idx="10"/>
          </p:nvPr>
        </p:nvSpPr>
        <p:spPr/>
        <p:txBody>
          <a:bodyPr/>
          <a:lstStyle/>
          <a:p>
            <a:endParaRPr lang="de-DE"/>
          </a:p>
        </p:txBody>
      </p:sp>
      <p:sp>
        <p:nvSpPr>
          <p:cNvPr id="5" name="Footer Placeholder 4">
            <a:extLst>
              <a:ext uri="{FF2B5EF4-FFF2-40B4-BE49-F238E27FC236}">
                <a16:creationId xmlns:a16="http://schemas.microsoft.com/office/drawing/2014/main" id="{7E967099-F6BF-C5BD-9BB1-03EAC1943E82}"/>
              </a:ext>
            </a:extLst>
          </p:cNvPr>
          <p:cNvSpPr>
            <a:spLocks noGrp="1"/>
          </p:cNvSpPr>
          <p:nvPr>
            <p:ph type="ftr" sz="quarter" idx="11"/>
          </p:nvPr>
        </p:nvSpPr>
        <p:spPr/>
        <p:txBody>
          <a:bodyPr/>
          <a:lstStyle/>
          <a:p>
            <a:endParaRPr lang="de-DE"/>
          </a:p>
        </p:txBody>
      </p:sp>
      <p:pic>
        <p:nvPicPr>
          <p:cNvPr id="8" name="Picture 7" descr="A picture containing circle, colorfulness, graphics, screenshot&#10;&#10;Description automatically generated">
            <a:extLst>
              <a:ext uri="{FF2B5EF4-FFF2-40B4-BE49-F238E27FC236}">
                <a16:creationId xmlns:a16="http://schemas.microsoft.com/office/drawing/2014/main" id="{432A8D29-DF63-5962-03F7-F4D9217C00C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1358" y="5376849"/>
            <a:ext cx="1595599" cy="1500187"/>
          </a:xfrm>
          <a:prstGeom prst="rect">
            <a:avLst/>
          </a:prstGeom>
        </p:spPr>
      </p:pic>
      <p:sp>
        <p:nvSpPr>
          <p:cNvPr id="11" name="Slide Number Placeholder 6">
            <a:extLst>
              <a:ext uri="{FF2B5EF4-FFF2-40B4-BE49-F238E27FC236}">
                <a16:creationId xmlns:a16="http://schemas.microsoft.com/office/drawing/2014/main" id="{C7A33A9D-0B11-E92B-E40A-97944179B309}"/>
              </a:ext>
            </a:extLst>
          </p:cNvPr>
          <p:cNvSpPr>
            <a:spLocks noGrp="1"/>
          </p:cNvSpPr>
          <p:nvPr>
            <p:ph type="sldNum" sz="quarter" idx="12"/>
          </p:nvPr>
        </p:nvSpPr>
        <p:spPr>
          <a:xfrm>
            <a:off x="8610600" y="6356350"/>
            <a:ext cx="2743200" cy="365125"/>
          </a:xfrm>
        </p:spPr>
        <p:txBody>
          <a:bodyPr/>
          <a:lstStyle/>
          <a:p>
            <a:fld id="{D725F4C8-A4ED-4F06-9015-63B7B8FAC2B8}" type="slidenum">
              <a:rPr lang="de-DE" smtClean="0"/>
              <a:t>‹#›</a:t>
            </a:fld>
            <a:endParaRPr lang="de-DE"/>
          </a:p>
        </p:txBody>
      </p:sp>
      <p:pic>
        <p:nvPicPr>
          <p:cNvPr id="14" name="Picture 13">
            <a:extLst>
              <a:ext uri="{FF2B5EF4-FFF2-40B4-BE49-F238E27FC236}">
                <a16:creationId xmlns:a16="http://schemas.microsoft.com/office/drawing/2014/main" id="{18DC4334-CE29-0EDD-D4CF-96E88B46AF51}"/>
              </a:ext>
            </a:extLst>
          </p:cNvPr>
          <p:cNvPicPr>
            <a:picLocks noChangeAspect="1"/>
          </p:cNvPicPr>
          <p:nvPr userDrawn="1"/>
        </p:nvPicPr>
        <p:blipFill>
          <a:blip r:embed="rId3"/>
          <a:stretch>
            <a:fillRect/>
          </a:stretch>
        </p:blipFill>
        <p:spPr>
          <a:xfrm>
            <a:off x="2880126" y="6331219"/>
            <a:ext cx="5093400" cy="314407"/>
          </a:xfrm>
          <a:prstGeom prst="rect">
            <a:avLst/>
          </a:prstGeom>
        </p:spPr>
      </p:pic>
      <p:pic>
        <p:nvPicPr>
          <p:cNvPr id="12" name="Picture 27" descr="Blue text on a black background&#10;&#10;Description automatically generated with medium confidence">
            <a:extLst>
              <a:ext uri="{FF2B5EF4-FFF2-40B4-BE49-F238E27FC236}">
                <a16:creationId xmlns:a16="http://schemas.microsoft.com/office/drawing/2014/main" id="{87F7792C-3210-43D7-8E30-C15A948F66F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835964" y="5689107"/>
            <a:ext cx="1895061" cy="397519"/>
          </a:xfrm>
          <a:prstGeom prst="rect">
            <a:avLst/>
          </a:prstGeom>
        </p:spPr>
      </p:pic>
      <p:pic>
        <p:nvPicPr>
          <p:cNvPr id="13" name="Picture 28" descr="A picture containing font, text, graphics, screenshot&#10;&#10;Description automatically generated">
            <a:extLst>
              <a:ext uri="{FF2B5EF4-FFF2-40B4-BE49-F238E27FC236}">
                <a16:creationId xmlns:a16="http://schemas.microsoft.com/office/drawing/2014/main" id="{8FFA23B5-5D53-4E26-A43D-104DF18E8FA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863008" y="5701910"/>
            <a:ext cx="1065880" cy="314407"/>
          </a:xfrm>
          <a:prstGeom prst="rect">
            <a:avLst/>
          </a:prstGeom>
        </p:spPr>
      </p:pic>
      <p:pic>
        <p:nvPicPr>
          <p:cNvPr id="15" name="Picture 29" descr="A black text on a white background&#10;&#10;Description automatically generated with low confidence">
            <a:extLst>
              <a:ext uri="{FF2B5EF4-FFF2-40B4-BE49-F238E27FC236}">
                <a16:creationId xmlns:a16="http://schemas.microsoft.com/office/drawing/2014/main" id="{F984B904-EEB5-44EF-BB84-2CADB214578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124691" y="5686678"/>
            <a:ext cx="1895061" cy="518885"/>
          </a:xfrm>
          <a:prstGeom prst="rect">
            <a:avLst/>
          </a:prstGeom>
        </p:spPr>
      </p:pic>
    </p:spTree>
    <p:extLst>
      <p:ext uri="{BB962C8B-B14F-4D97-AF65-F5344CB8AC3E}">
        <p14:creationId xmlns:p14="http://schemas.microsoft.com/office/powerpoint/2010/main" val="1419285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E2655E8-AC48-AD84-2C62-7BA6017FAE15}"/>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2" name="Title 1">
            <a:extLst>
              <a:ext uri="{FF2B5EF4-FFF2-40B4-BE49-F238E27FC236}">
                <a16:creationId xmlns:a16="http://schemas.microsoft.com/office/drawing/2014/main" id="{F7E5E737-99AD-946E-4EE4-EFCB3E6ECD3A}"/>
              </a:ext>
            </a:extLst>
          </p:cNvPr>
          <p:cNvSpPr>
            <a:spLocks noGrp="1"/>
          </p:cNvSpPr>
          <p:nvPr>
            <p:ph type="title" hasCustomPrompt="1"/>
          </p:nvPr>
        </p:nvSpPr>
        <p:spPr/>
        <p:txBody>
          <a:bodyPr/>
          <a:lstStyle/>
          <a:p>
            <a:r>
              <a:rPr lang="en-GB" dirty="0"/>
              <a:t>Click to add title</a:t>
            </a:r>
            <a:endParaRPr lang="de-DE" dirty="0"/>
          </a:p>
        </p:txBody>
      </p:sp>
      <p:sp>
        <p:nvSpPr>
          <p:cNvPr id="3" name="Content Placeholder 2">
            <a:extLst>
              <a:ext uri="{FF2B5EF4-FFF2-40B4-BE49-F238E27FC236}">
                <a16:creationId xmlns:a16="http://schemas.microsoft.com/office/drawing/2014/main" id="{FEB1EAED-5D5A-BA1D-7948-8918F69AE4E6}"/>
              </a:ext>
            </a:extLst>
          </p:cNvPr>
          <p:cNvSpPr>
            <a:spLocks noGrp="1"/>
          </p:cNvSpPr>
          <p:nvPr>
            <p:ph sz="half" idx="1" hasCustomPrompt="1"/>
          </p:nvPr>
        </p:nvSpPr>
        <p:spPr>
          <a:xfrm>
            <a:off x="838200" y="1825625"/>
            <a:ext cx="5181600" cy="4351338"/>
          </a:xfrm>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GB" dirty="0"/>
              <a:t>Click to add text</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sp>
        <p:nvSpPr>
          <p:cNvPr id="4" name="Content Placeholder 3">
            <a:extLst>
              <a:ext uri="{FF2B5EF4-FFF2-40B4-BE49-F238E27FC236}">
                <a16:creationId xmlns:a16="http://schemas.microsoft.com/office/drawing/2014/main" id="{D804BD4B-8766-F536-A822-6D5693D9500B}"/>
              </a:ext>
            </a:extLst>
          </p:cNvPr>
          <p:cNvSpPr>
            <a:spLocks noGrp="1"/>
          </p:cNvSpPr>
          <p:nvPr>
            <p:ph sz="half" idx="2" hasCustomPrompt="1"/>
          </p:nvPr>
        </p:nvSpPr>
        <p:spPr>
          <a:xfrm>
            <a:off x="6172200" y="1825625"/>
            <a:ext cx="5181600" cy="4351338"/>
          </a:xfrm>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GB" dirty="0"/>
              <a:t>Click to add text</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sp>
        <p:nvSpPr>
          <p:cNvPr id="5" name="Date Placeholder 4">
            <a:extLst>
              <a:ext uri="{FF2B5EF4-FFF2-40B4-BE49-F238E27FC236}">
                <a16:creationId xmlns:a16="http://schemas.microsoft.com/office/drawing/2014/main" id="{14EEB440-5B7A-8A7E-4F4E-45BBA3527543}"/>
              </a:ext>
            </a:extLst>
          </p:cNvPr>
          <p:cNvSpPr>
            <a:spLocks noGrp="1"/>
          </p:cNvSpPr>
          <p:nvPr>
            <p:ph type="dt" sz="half" idx="10"/>
          </p:nvPr>
        </p:nvSpPr>
        <p:spPr/>
        <p:txBody>
          <a:bodyPr/>
          <a:lstStyle/>
          <a:p>
            <a:endParaRPr lang="de-DE" dirty="0"/>
          </a:p>
        </p:txBody>
      </p:sp>
      <p:sp>
        <p:nvSpPr>
          <p:cNvPr id="6" name="Footer Placeholder 5">
            <a:extLst>
              <a:ext uri="{FF2B5EF4-FFF2-40B4-BE49-F238E27FC236}">
                <a16:creationId xmlns:a16="http://schemas.microsoft.com/office/drawing/2014/main" id="{4C1354B3-AEFA-B236-8328-8FDABC9C4182}"/>
              </a:ext>
            </a:extLst>
          </p:cNvPr>
          <p:cNvSpPr>
            <a:spLocks noGrp="1"/>
          </p:cNvSpPr>
          <p:nvPr>
            <p:ph type="ftr" sz="quarter" idx="11"/>
          </p:nvPr>
        </p:nvSpPr>
        <p:spPr/>
        <p:txBody>
          <a:bodyPr/>
          <a:lstStyle/>
          <a:p>
            <a:endParaRPr lang="de-DE" dirty="0"/>
          </a:p>
        </p:txBody>
      </p:sp>
      <p:sp>
        <p:nvSpPr>
          <p:cNvPr id="7" name="Slide Number Placeholder 6">
            <a:extLst>
              <a:ext uri="{FF2B5EF4-FFF2-40B4-BE49-F238E27FC236}">
                <a16:creationId xmlns:a16="http://schemas.microsoft.com/office/drawing/2014/main" id="{A2643AE5-F685-8FB3-D8F2-19351C3B9191}"/>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10" name="Picture 9" descr="A picture containing circle, colorfulness, graphics, screenshot&#10;&#10;Description automatically generated">
            <a:extLst>
              <a:ext uri="{FF2B5EF4-FFF2-40B4-BE49-F238E27FC236}">
                <a16:creationId xmlns:a16="http://schemas.microsoft.com/office/drawing/2014/main" id="{F4E9F437-B20F-9D9D-469A-36FA4567E15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Tree>
    <p:extLst>
      <p:ext uri="{BB962C8B-B14F-4D97-AF65-F5344CB8AC3E}">
        <p14:creationId xmlns:p14="http://schemas.microsoft.com/office/powerpoint/2010/main" val="3389130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9F87722-EAEC-1EBD-B530-3AFF09A151B1}"/>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2" name="Title 1">
            <a:extLst>
              <a:ext uri="{FF2B5EF4-FFF2-40B4-BE49-F238E27FC236}">
                <a16:creationId xmlns:a16="http://schemas.microsoft.com/office/drawing/2014/main" id="{5461BD50-6DAD-0803-33FF-A34B4BF29036}"/>
              </a:ext>
            </a:extLst>
          </p:cNvPr>
          <p:cNvSpPr>
            <a:spLocks noGrp="1"/>
          </p:cNvSpPr>
          <p:nvPr>
            <p:ph type="title" hasCustomPrompt="1"/>
          </p:nvPr>
        </p:nvSpPr>
        <p:spPr>
          <a:xfrm>
            <a:off x="839788" y="365125"/>
            <a:ext cx="10515600" cy="1325563"/>
          </a:xfrm>
        </p:spPr>
        <p:txBody>
          <a:bodyPr/>
          <a:lstStyle/>
          <a:p>
            <a:r>
              <a:rPr lang="en-GB" dirty="0"/>
              <a:t>Click to add title</a:t>
            </a:r>
            <a:endParaRPr lang="de-DE" dirty="0"/>
          </a:p>
        </p:txBody>
      </p:sp>
      <p:sp>
        <p:nvSpPr>
          <p:cNvPr id="3" name="Text Placeholder 2">
            <a:extLst>
              <a:ext uri="{FF2B5EF4-FFF2-40B4-BE49-F238E27FC236}">
                <a16:creationId xmlns:a16="http://schemas.microsoft.com/office/drawing/2014/main" id="{1A6D7383-C0A9-58F0-6AEF-D0CD37C8CC26}"/>
              </a:ext>
            </a:extLst>
          </p:cNvPr>
          <p:cNvSpPr>
            <a:spLocks noGrp="1"/>
          </p:cNvSpPr>
          <p:nvPr>
            <p:ph type="body" idx="1" hasCustomPrompt="1"/>
          </p:nvPr>
        </p:nvSpPr>
        <p:spPr>
          <a:xfrm>
            <a:off x="839788" y="1681163"/>
            <a:ext cx="5157787" cy="823912"/>
          </a:xfrm>
        </p:spPr>
        <p:txBody>
          <a:bodyPr anchor="ctr"/>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add subtitle</a:t>
            </a:r>
          </a:p>
        </p:txBody>
      </p:sp>
      <p:sp>
        <p:nvSpPr>
          <p:cNvPr id="4" name="Content Placeholder 3">
            <a:extLst>
              <a:ext uri="{FF2B5EF4-FFF2-40B4-BE49-F238E27FC236}">
                <a16:creationId xmlns:a16="http://schemas.microsoft.com/office/drawing/2014/main" id="{3ACDDFE4-A01E-4F11-2C6F-4D7FB829B60E}"/>
              </a:ext>
            </a:extLst>
          </p:cNvPr>
          <p:cNvSpPr>
            <a:spLocks noGrp="1"/>
          </p:cNvSpPr>
          <p:nvPr>
            <p:ph sz="half" idx="2" hasCustomPrompt="1"/>
          </p:nvPr>
        </p:nvSpPr>
        <p:spPr>
          <a:xfrm>
            <a:off x="839788" y="2505075"/>
            <a:ext cx="5157787" cy="3684588"/>
          </a:xfrm>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GB" dirty="0"/>
              <a:t>Click to add text</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sp>
        <p:nvSpPr>
          <p:cNvPr id="5" name="Text Placeholder 4">
            <a:extLst>
              <a:ext uri="{FF2B5EF4-FFF2-40B4-BE49-F238E27FC236}">
                <a16:creationId xmlns:a16="http://schemas.microsoft.com/office/drawing/2014/main" id="{4B4BB987-2B24-12FD-B5BB-C0854C946EF5}"/>
              </a:ext>
            </a:extLst>
          </p:cNvPr>
          <p:cNvSpPr>
            <a:spLocks noGrp="1"/>
          </p:cNvSpPr>
          <p:nvPr>
            <p:ph type="body" sz="quarter" idx="3" hasCustomPrompt="1"/>
          </p:nvPr>
        </p:nvSpPr>
        <p:spPr>
          <a:xfrm>
            <a:off x="6172200" y="1681163"/>
            <a:ext cx="5183188" cy="823912"/>
          </a:xfrm>
        </p:spPr>
        <p:txBody>
          <a:bodyPr anchor="ctr"/>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add subtitle</a:t>
            </a:r>
          </a:p>
        </p:txBody>
      </p:sp>
      <p:sp>
        <p:nvSpPr>
          <p:cNvPr id="6" name="Content Placeholder 5">
            <a:extLst>
              <a:ext uri="{FF2B5EF4-FFF2-40B4-BE49-F238E27FC236}">
                <a16:creationId xmlns:a16="http://schemas.microsoft.com/office/drawing/2014/main" id="{89173A64-53F5-EC28-8F05-60B310E40E54}"/>
              </a:ext>
            </a:extLst>
          </p:cNvPr>
          <p:cNvSpPr>
            <a:spLocks noGrp="1"/>
          </p:cNvSpPr>
          <p:nvPr>
            <p:ph sz="quarter" idx="4" hasCustomPrompt="1"/>
          </p:nvPr>
        </p:nvSpPr>
        <p:spPr>
          <a:xfrm>
            <a:off x="6172200" y="2505075"/>
            <a:ext cx="5183188" cy="3684588"/>
          </a:xfrm>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GB" dirty="0"/>
              <a:t>Click to add text</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sp>
        <p:nvSpPr>
          <p:cNvPr id="7" name="Date Placeholder 6">
            <a:extLst>
              <a:ext uri="{FF2B5EF4-FFF2-40B4-BE49-F238E27FC236}">
                <a16:creationId xmlns:a16="http://schemas.microsoft.com/office/drawing/2014/main" id="{C734466F-3A08-0F5C-5A94-F66704898C55}"/>
              </a:ext>
            </a:extLst>
          </p:cNvPr>
          <p:cNvSpPr>
            <a:spLocks noGrp="1"/>
          </p:cNvSpPr>
          <p:nvPr>
            <p:ph type="dt" sz="half" idx="10"/>
          </p:nvPr>
        </p:nvSpPr>
        <p:spPr/>
        <p:txBody>
          <a:bodyPr/>
          <a:lstStyle/>
          <a:p>
            <a:endParaRPr lang="de-DE"/>
          </a:p>
        </p:txBody>
      </p:sp>
      <p:sp>
        <p:nvSpPr>
          <p:cNvPr id="8" name="Footer Placeholder 7">
            <a:extLst>
              <a:ext uri="{FF2B5EF4-FFF2-40B4-BE49-F238E27FC236}">
                <a16:creationId xmlns:a16="http://schemas.microsoft.com/office/drawing/2014/main" id="{D79A0F02-0E93-FB31-A76B-FAD29A2CFFDE}"/>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123BD20D-A3BD-7BA1-064A-58EC96C5289D}"/>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12" name="Picture 11" descr="A picture containing circle, colorfulness, graphics, screenshot&#10;&#10;Description automatically generated">
            <a:extLst>
              <a:ext uri="{FF2B5EF4-FFF2-40B4-BE49-F238E27FC236}">
                <a16:creationId xmlns:a16="http://schemas.microsoft.com/office/drawing/2014/main" id="{AEB033D6-2288-37F4-64F5-D432FC4EC38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Tree>
    <p:extLst>
      <p:ext uri="{BB962C8B-B14F-4D97-AF65-F5344CB8AC3E}">
        <p14:creationId xmlns:p14="http://schemas.microsoft.com/office/powerpoint/2010/main" val="1395300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2EFBC38-D4EC-AB38-2140-2714AF46F350}"/>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2" name="Title 1">
            <a:extLst>
              <a:ext uri="{FF2B5EF4-FFF2-40B4-BE49-F238E27FC236}">
                <a16:creationId xmlns:a16="http://schemas.microsoft.com/office/drawing/2014/main" id="{FFEECD84-832A-0975-607F-905EBBD7C8D4}"/>
              </a:ext>
            </a:extLst>
          </p:cNvPr>
          <p:cNvSpPr>
            <a:spLocks noGrp="1"/>
          </p:cNvSpPr>
          <p:nvPr>
            <p:ph type="title" hasCustomPrompt="1"/>
          </p:nvPr>
        </p:nvSpPr>
        <p:spPr/>
        <p:txBody>
          <a:bodyPr/>
          <a:lstStyle/>
          <a:p>
            <a:r>
              <a:rPr lang="en-GB" dirty="0"/>
              <a:t>Click to add title</a:t>
            </a:r>
            <a:endParaRPr lang="de-DE" dirty="0"/>
          </a:p>
        </p:txBody>
      </p:sp>
      <p:sp>
        <p:nvSpPr>
          <p:cNvPr id="3" name="Date Placeholder 2">
            <a:extLst>
              <a:ext uri="{FF2B5EF4-FFF2-40B4-BE49-F238E27FC236}">
                <a16:creationId xmlns:a16="http://schemas.microsoft.com/office/drawing/2014/main" id="{26905D89-BCF8-C65C-6E80-2AEFA3F0B9D0}"/>
              </a:ext>
            </a:extLst>
          </p:cNvPr>
          <p:cNvSpPr>
            <a:spLocks noGrp="1"/>
          </p:cNvSpPr>
          <p:nvPr>
            <p:ph type="dt" sz="half" idx="10"/>
          </p:nvPr>
        </p:nvSpPr>
        <p:spPr/>
        <p:txBody>
          <a:bodyPr/>
          <a:lstStyle/>
          <a:p>
            <a:endParaRPr lang="de-DE"/>
          </a:p>
        </p:txBody>
      </p:sp>
      <p:sp>
        <p:nvSpPr>
          <p:cNvPr id="4" name="Footer Placeholder 3">
            <a:extLst>
              <a:ext uri="{FF2B5EF4-FFF2-40B4-BE49-F238E27FC236}">
                <a16:creationId xmlns:a16="http://schemas.microsoft.com/office/drawing/2014/main" id="{48B1E56D-1BB4-B1C6-A1B5-608B2CEB90FB}"/>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13F0F2E2-2DFE-62F6-73FD-14188429B827}"/>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7" name="Picture 6" descr="A picture containing circle, colorfulness, graphics, screenshot&#10;&#10;Description automatically generated">
            <a:extLst>
              <a:ext uri="{FF2B5EF4-FFF2-40B4-BE49-F238E27FC236}">
                <a16:creationId xmlns:a16="http://schemas.microsoft.com/office/drawing/2014/main" id="{6A397BC2-F3D6-8186-415D-E84352B3F36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15489" y="9872"/>
            <a:ext cx="1690372" cy="1589293"/>
          </a:xfrm>
          <a:prstGeom prst="rect">
            <a:avLst/>
          </a:prstGeom>
        </p:spPr>
      </p:pic>
    </p:spTree>
    <p:extLst>
      <p:ext uri="{BB962C8B-B14F-4D97-AF65-F5344CB8AC3E}">
        <p14:creationId xmlns:p14="http://schemas.microsoft.com/office/powerpoint/2010/main" val="1136084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unders">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DE772F6-AE19-F8B9-5934-E04A1B8FFCC4}"/>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2" name="Date Placeholder 1">
            <a:extLst>
              <a:ext uri="{FF2B5EF4-FFF2-40B4-BE49-F238E27FC236}">
                <a16:creationId xmlns:a16="http://schemas.microsoft.com/office/drawing/2014/main" id="{0D0BEBCC-78BB-361C-6FC3-16B67ED85962}"/>
              </a:ext>
            </a:extLst>
          </p:cNvPr>
          <p:cNvSpPr>
            <a:spLocks noGrp="1"/>
          </p:cNvSpPr>
          <p:nvPr>
            <p:ph type="dt" sz="half" idx="10"/>
          </p:nvPr>
        </p:nvSpPr>
        <p:spPr/>
        <p:txBody>
          <a:bodyPr/>
          <a:lstStyle/>
          <a:p>
            <a:endParaRPr lang="de-DE"/>
          </a:p>
        </p:txBody>
      </p:sp>
      <p:sp>
        <p:nvSpPr>
          <p:cNvPr id="3" name="Footer Placeholder 2">
            <a:extLst>
              <a:ext uri="{FF2B5EF4-FFF2-40B4-BE49-F238E27FC236}">
                <a16:creationId xmlns:a16="http://schemas.microsoft.com/office/drawing/2014/main" id="{70A88BF5-ECD0-9F9A-ED3A-5BAAD0871AB3}"/>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53670B03-02F1-168E-0DD8-2B8B14AFB6E0}"/>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9" name="Picture 8" descr="A blue flag with yellow stars&#10;&#10;Description automatically generated with low confidence">
            <a:extLst>
              <a:ext uri="{FF2B5EF4-FFF2-40B4-BE49-F238E27FC236}">
                <a16:creationId xmlns:a16="http://schemas.microsoft.com/office/drawing/2014/main" id="{DEBE8950-8AD7-695F-00E7-6D3002201D2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5480" r="3309"/>
          <a:stretch/>
        </p:blipFill>
        <p:spPr>
          <a:xfrm>
            <a:off x="0" y="2052320"/>
            <a:ext cx="12192000" cy="3210747"/>
          </a:xfrm>
          <a:prstGeom prst="rect">
            <a:avLst/>
          </a:prstGeom>
        </p:spPr>
      </p:pic>
      <p:pic>
        <p:nvPicPr>
          <p:cNvPr id="6" name="Picture 5" descr="A picture containing circle, colorfulness, graphics, screenshot&#10;&#10;Description automatically generated">
            <a:extLst>
              <a:ext uri="{FF2B5EF4-FFF2-40B4-BE49-F238E27FC236}">
                <a16:creationId xmlns:a16="http://schemas.microsoft.com/office/drawing/2014/main" id="{B2651285-C048-73F2-6F1D-909FD0C769E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47271" y="2503168"/>
            <a:ext cx="2491216" cy="2342249"/>
          </a:xfrm>
          <a:prstGeom prst="rect">
            <a:avLst/>
          </a:prstGeom>
        </p:spPr>
      </p:pic>
      <p:sp>
        <p:nvSpPr>
          <p:cNvPr id="14" name="Rectangle 13">
            <a:extLst>
              <a:ext uri="{FF2B5EF4-FFF2-40B4-BE49-F238E27FC236}">
                <a16:creationId xmlns:a16="http://schemas.microsoft.com/office/drawing/2014/main" id="{93B9B1F2-3709-1924-DDB1-0BC517033E5D}"/>
              </a:ext>
            </a:extLst>
          </p:cNvPr>
          <p:cNvSpPr/>
          <p:nvPr userDrawn="1"/>
        </p:nvSpPr>
        <p:spPr>
          <a:xfrm>
            <a:off x="4134678" y="2842591"/>
            <a:ext cx="7543800" cy="180892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Box 17">
            <a:extLst>
              <a:ext uri="{FF2B5EF4-FFF2-40B4-BE49-F238E27FC236}">
                <a16:creationId xmlns:a16="http://schemas.microsoft.com/office/drawing/2014/main" id="{32CCC1FE-338F-2EE5-087B-BB72E5D17125}"/>
              </a:ext>
            </a:extLst>
          </p:cNvPr>
          <p:cNvSpPr txBox="1"/>
          <p:nvPr userDrawn="1"/>
        </p:nvSpPr>
        <p:spPr>
          <a:xfrm>
            <a:off x="4108175" y="3657693"/>
            <a:ext cx="2322443" cy="861774"/>
          </a:xfrm>
          <a:prstGeom prst="rect">
            <a:avLst/>
          </a:prstGeom>
          <a:noFill/>
        </p:spPr>
        <p:txBody>
          <a:bodyPr wrap="square" rtlCol="0">
            <a:spAutoFit/>
          </a:bodyPr>
          <a:lstStyle/>
          <a:p>
            <a:pPr algn="l"/>
            <a:r>
              <a:rPr lang="en-US" sz="1000" b="0" i="0" dirty="0">
                <a:solidFill>
                  <a:srgbClr val="000000"/>
                </a:solidFill>
                <a:effectLst/>
                <a:latin typeface="Arial" panose="020B0604020202020204" pitchFamily="34" charset="0"/>
                <a:cs typeface="Arial" panose="020B0604020202020204" pitchFamily="34" charset="0"/>
              </a:rPr>
              <a:t>PLANET4B receives funding from the European Union’s Horizon Europe research and innovation programme under grant agreement No 101082212.</a:t>
            </a:r>
            <a:endParaRPr lang="de-DE" sz="10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983B3190-371C-3B0E-07AF-F7E75ED93887}"/>
              </a:ext>
            </a:extLst>
          </p:cNvPr>
          <p:cNvSpPr txBox="1"/>
          <p:nvPr userDrawn="1"/>
        </p:nvSpPr>
        <p:spPr>
          <a:xfrm>
            <a:off x="7043519" y="3654360"/>
            <a:ext cx="1782430" cy="11387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dirty="0">
                <a:solidFill>
                  <a:srgbClr val="000000"/>
                </a:solidFill>
                <a:effectLst/>
                <a:latin typeface="Arial" panose="020B0604020202020204" pitchFamily="34" charset="0"/>
                <a:cs typeface="Arial" panose="020B0604020202020204" pitchFamily="34" charset="0"/>
              </a:rPr>
              <a:t>This project is funded by UK Research and Innovation (UKRI) under the UK government’s Horizon Europe funding guarantee.</a:t>
            </a:r>
            <a:endParaRPr lang="en-US" sz="1000" dirty="0">
              <a:solidFill>
                <a:srgbClr val="000000"/>
              </a:solidFill>
              <a:effectLst/>
              <a:latin typeface="Arial" panose="020B0604020202020204" pitchFamily="34" charset="0"/>
              <a:cs typeface="Arial" panose="020B0604020202020204" pitchFamily="34" charset="0"/>
            </a:endParaRPr>
          </a:p>
          <a:p>
            <a:endParaRPr lang="de-DE" dirty="0"/>
          </a:p>
        </p:txBody>
      </p:sp>
      <p:sp>
        <p:nvSpPr>
          <p:cNvPr id="20" name="TextBox 19">
            <a:extLst>
              <a:ext uri="{FF2B5EF4-FFF2-40B4-BE49-F238E27FC236}">
                <a16:creationId xmlns:a16="http://schemas.microsoft.com/office/drawing/2014/main" id="{12EB110B-CEC1-5C1F-55D7-4A010CFD94E5}"/>
              </a:ext>
            </a:extLst>
          </p:cNvPr>
          <p:cNvSpPr txBox="1"/>
          <p:nvPr userDrawn="1"/>
        </p:nvSpPr>
        <p:spPr>
          <a:xfrm>
            <a:off x="9128567" y="3654414"/>
            <a:ext cx="2289658" cy="98488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dirty="0">
                <a:solidFill>
                  <a:srgbClr val="000000"/>
                </a:solidFill>
                <a:effectLst/>
                <a:latin typeface="Arial" panose="020B0604020202020204" pitchFamily="34" charset="0"/>
                <a:cs typeface="Arial" panose="020B0604020202020204" pitchFamily="34" charset="0"/>
              </a:rPr>
              <a:t>This work has received funding from the Swiss State Secretariat for Education, Research and Innovation (SERI).</a:t>
            </a:r>
            <a:endParaRPr lang="en-US" sz="1000" dirty="0">
              <a:solidFill>
                <a:srgbClr val="000000"/>
              </a:solidFill>
              <a:effectLst/>
              <a:latin typeface="Arial" panose="020B0604020202020204" pitchFamily="34" charset="0"/>
              <a:cs typeface="Arial" panose="020B0604020202020204" pitchFamily="34" charset="0"/>
            </a:endParaRPr>
          </a:p>
          <a:p>
            <a:endParaRPr lang="de-DE" dirty="0"/>
          </a:p>
        </p:txBody>
      </p:sp>
      <p:pic>
        <p:nvPicPr>
          <p:cNvPr id="16" name="Picture 15" descr="Blue text on a black background&#10;&#10;Description automatically generated with medium confidence">
            <a:extLst>
              <a:ext uri="{FF2B5EF4-FFF2-40B4-BE49-F238E27FC236}">
                <a16:creationId xmlns:a16="http://schemas.microsoft.com/office/drawing/2014/main" id="{50601338-ADCE-4267-B1D9-AC7086248E3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157870" y="2894333"/>
            <a:ext cx="2421834" cy="508019"/>
          </a:xfrm>
          <a:prstGeom prst="rect">
            <a:avLst/>
          </a:prstGeom>
        </p:spPr>
      </p:pic>
      <p:pic>
        <p:nvPicPr>
          <p:cNvPr id="22" name="Picture 16" descr="A picture containing font, text, graphics, screenshot&#10;&#10;Description automatically generated">
            <a:extLst>
              <a:ext uri="{FF2B5EF4-FFF2-40B4-BE49-F238E27FC236}">
                <a16:creationId xmlns:a16="http://schemas.microsoft.com/office/drawing/2014/main" id="{F428D759-25BA-4435-8B5B-1A17E3C89EA8}"/>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128594" y="2902879"/>
            <a:ext cx="1238780" cy="365408"/>
          </a:xfrm>
          <a:prstGeom prst="rect">
            <a:avLst/>
          </a:prstGeom>
        </p:spPr>
      </p:pic>
      <p:pic>
        <p:nvPicPr>
          <p:cNvPr id="5" name="Picture 17" descr="A black text on a white background&#10;&#10;Description automatically generated with low confidence">
            <a:extLst>
              <a:ext uri="{FF2B5EF4-FFF2-40B4-BE49-F238E27FC236}">
                <a16:creationId xmlns:a16="http://schemas.microsoft.com/office/drawing/2014/main" id="{484504AD-AE77-032A-8ECE-0F0092513596}"/>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182892" y="2862470"/>
            <a:ext cx="2289658" cy="626929"/>
          </a:xfrm>
          <a:prstGeom prst="rect">
            <a:avLst/>
          </a:prstGeom>
        </p:spPr>
      </p:pic>
    </p:spTree>
    <p:extLst>
      <p:ext uri="{BB962C8B-B14F-4D97-AF65-F5344CB8AC3E}">
        <p14:creationId xmlns:p14="http://schemas.microsoft.com/office/powerpoint/2010/main" val="3520066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PLANET4B_Contact_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DE772F6-AE19-F8B9-5934-E04A1B8FFCC4}"/>
              </a:ext>
            </a:extLst>
          </p:cNvPr>
          <p:cNvPicPr>
            <a:picLocks noChangeAspect="1"/>
          </p:cNvPicPr>
          <p:nvPr userDrawn="1"/>
        </p:nvPicPr>
        <p:blipFill>
          <a:blip r:embed="rId2"/>
          <a:stretch>
            <a:fillRect/>
          </a:stretch>
        </p:blipFill>
        <p:spPr>
          <a:xfrm>
            <a:off x="3138487" y="6416468"/>
            <a:ext cx="5915026" cy="365125"/>
          </a:xfrm>
          <a:prstGeom prst="rect">
            <a:avLst/>
          </a:prstGeom>
        </p:spPr>
      </p:pic>
      <p:sp>
        <p:nvSpPr>
          <p:cNvPr id="2" name="Date Placeholder 1">
            <a:extLst>
              <a:ext uri="{FF2B5EF4-FFF2-40B4-BE49-F238E27FC236}">
                <a16:creationId xmlns:a16="http://schemas.microsoft.com/office/drawing/2014/main" id="{0D0BEBCC-78BB-361C-6FC3-16B67ED85962}"/>
              </a:ext>
            </a:extLst>
          </p:cNvPr>
          <p:cNvSpPr>
            <a:spLocks noGrp="1"/>
          </p:cNvSpPr>
          <p:nvPr>
            <p:ph type="dt" sz="half" idx="10"/>
          </p:nvPr>
        </p:nvSpPr>
        <p:spPr/>
        <p:txBody>
          <a:bodyPr/>
          <a:lstStyle/>
          <a:p>
            <a:endParaRPr lang="de-DE"/>
          </a:p>
        </p:txBody>
      </p:sp>
      <p:sp>
        <p:nvSpPr>
          <p:cNvPr id="3" name="Footer Placeholder 2">
            <a:extLst>
              <a:ext uri="{FF2B5EF4-FFF2-40B4-BE49-F238E27FC236}">
                <a16:creationId xmlns:a16="http://schemas.microsoft.com/office/drawing/2014/main" id="{70A88BF5-ECD0-9F9A-ED3A-5BAAD0871AB3}"/>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53670B03-02F1-168E-0DD8-2B8B14AFB6E0}"/>
              </a:ext>
            </a:extLst>
          </p:cNvPr>
          <p:cNvSpPr>
            <a:spLocks noGrp="1"/>
          </p:cNvSpPr>
          <p:nvPr>
            <p:ph type="sldNum" sz="quarter" idx="12"/>
          </p:nvPr>
        </p:nvSpPr>
        <p:spPr/>
        <p:txBody>
          <a:bodyPr/>
          <a:lstStyle/>
          <a:p>
            <a:fld id="{D725F4C8-A4ED-4F06-9015-63B7B8FAC2B8}" type="slidenum">
              <a:rPr lang="de-DE" smtClean="0"/>
              <a:t>‹#›</a:t>
            </a:fld>
            <a:endParaRPr lang="de-DE"/>
          </a:p>
        </p:txBody>
      </p:sp>
      <p:pic>
        <p:nvPicPr>
          <p:cNvPr id="9" name="Picture 8" descr="A blue flag with yellow stars&#10;&#10;Description automatically generated with low confidence">
            <a:extLst>
              <a:ext uri="{FF2B5EF4-FFF2-40B4-BE49-F238E27FC236}">
                <a16:creationId xmlns:a16="http://schemas.microsoft.com/office/drawing/2014/main" id="{DEBE8950-8AD7-695F-00E7-6D3002201D2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5480" r="3309"/>
          <a:stretch/>
        </p:blipFill>
        <p:spPr>
          <a:xfrm>
            <a:off x="0" y="2052320"/>
            <a:ext cx="12192000" cy="3210747"/>
          </a:xfrm>
          <a:prstGeom prst="rect">
            <a:avLst/>
          </a:prstGeom>
        </p:spPr>
      </p:pic>
      <p:pic>
        <p:nvPicPr>
          <p:cNvPr id="6" name="Picture 5" descr="A picture containing circle, colorfulness, graphics, screenshot&#10;&#10;Description automatically generated">
            <a:hlinkClick r:id="rId4"/>
            <a:extLst>
              <a:ext uri="{FF2B5EF4-FFF2-40B4-BE49-F238E27FC236}">
                <a16:creationId xmlns:a16="http://schemas.microsoft.com/office/drawing/2014/main" id="{B2651285-C048-73F2-6F1D-909FD0C769E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7271" y="2503168"/>
            <a:ext cx="2491216" cy="2342249"/>
          </a:xfrm>
          <a:prstGeom prst="rect">
            <a:avLst/>
          </a:prstGeom>
        </p:spPr>
      </p:pic>
      <p:sp>
        <p:nvSpPr>
          <p:cNvPr id="12" name="Rectangle 11">
            <a:extLst>
              <a:ext uri="{FF2B5EF4-FFF2-40B4-BE49-F238E27FC236}">
                <a16:creationId xmlns:a16="http://schemas.microsoft.com/office/drawing/2014/main" id="{E4A11D67-7245-A539-1B3D-AA441B4846BD}"/>
              </a:ext>
            </a:extLst>
          </p:cNvPr>
          <p:cNvSpPr/>
          <p:nvPr userDrawn="1"/>
        </p:nvSpPr>
        <p:spPr>
          <a:xfrm>
            <a:off x="4038600" y="2800209"/>
            <a:ext cx="7779026" cy="1948920"/>
          </a:xfrm>
          <a:prstGeom prst="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AutoShape 2">
            <a:extLst>
              <a:ext uri="{FF2B5EF4-FFF2-40B4-BE49-F238E27FC236}">
                <a16:creationId xmlns:a16="http://schemas.microsoft.com/office/drawing/2014/main" id="{677087DA-6C41-81C0-2763-F07D12307BDC}"/>
              </a:ext>
            </a:extLst>
          </p:cNvPr>
          <p:cNvSpPr>
            <a:spLocks noChangeAspect="1" noChangeArrowheads="1"/>
          </p:cNvSpPr>
          <p:nvPr userDrawn="1"/>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37" name="Oval 36">
            <a:hlinkClick r:id="rId6"/>
            <a:extLst>
              <a:ext uri="{FF2B5EF4-FFF2-40B4-BE49-F238E27FC236}">
                <a16:creationId xmlns:a16="http://schemas.microsoft.com/office/drawing/2014/main" id="{F7DB82E0-CE51-F76D-C66B-2B42D6040622}"/>
              </a:ext>
            </a:extLst>
          </p:cNvPr>
          <p:cNvSpPr/>
          <p:nvPr userDrawn="1"/>
        </p:nvSpPr>
        <p:spPr>
          <a:xfrm>
            <a:off x="6341400" y="3986562"/>
            <a:ext cx="703028" cy="68072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Oval 37">
            <a:hlinkClick r:id="rId7"/>
            <a:extLst>
              <a:ext uri="{FF2B5EF4-FFF2-40B4-BE49-F238E27FC236}">
                <a16:creationId xmlns:a16="http://schemas.microsoft.com/office/drawing/2014/main" id="{270FDB9B-1B1B-10B7-5419-739C5342EE98}"/>
              </a:ext>
            </a:extLst>
          </p:cNvPr>
          <p:cNvSpPr/>
          <p:nvPr userDrawn="1"/>
        </p:nvSpPr>
        <p:spPr>
          <a:xfrm>
            <a:off x="5475741" y="3876756"/>
            <a:ext cx="668574" cy="68072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Oval 38">
            <a:hlinkClick r:id="rId8"/>
            <a:extLst>
              <a:ext uri="{FF2B5EF4-FFF2-40B4-BE49-F238E27FC236}">
                <a16:creationId xmlns:a16="http://schemas.microsoft.com/office/drawing/2014/main" id="{259C2D76-CC6A-F543-68D0-1083BB359DB2}"/>
              </a:ext>
            </a:extLst>
          </p:cNvPr>
          <p:cNvSpPr/>
          <p:nvPr userDrawn="1"/>
        </p:nvSpPr>
        <p:spPr>
          <a:xfrm>
            <a:off x="4563249" y="3859319"/>
            <a:ext cx="665754" cy="68072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 name="Picture 7" descr="Blue text on a black background&#10;&#10;Description automatically generated with medium confidence">
            <a:extLst>
              <a:ext uri="{FF2B5EF4-FFF2-40B4-BE49-F238E27FC236}">
                <a16:creationId xmlns:a16="http://schemas.microsoft.com/office/drawing/2014/main" id="{B25C97D1-F587-4C52-AC4B-3743DF44DF7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941622" y="2508573"/>
            <a:ext cx="2603108" cy="546043"/>
          </a:xfrm>
          <a:prstGeom prst="rect">
            <a:avLst/>
          </a:prstGeom>
        </p:spPr>
      </p:pic>
      <p:pic>
        <p:nvPicPr>
          <p:cNvPr id="21" name="Picture 9" descr="A picture containing font, text, graphics, screenshot&#10;&#10;Description automatically generated">
            <a:extLst>
              <a:ext uri="{FF2B5EF4-FFF2-40B4-BE49-F238E27FC236}">
                <a16:creationId xmlns:a16="http://schemas.microsoft.com/office/drawing/2014/main" id="{14A66E68-1736-4A08-ADED-65BB46C83AC1}"/>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984351" y="3400612"/>
            <a:ext cx="1424427" cy="420169"/>
          </a:xfrm>
          <a:prstGeom prst="rect">
            <a:avLst/>
          </a:prstGeom>
        </p:spPr>
      </p:pic>
      <p:pic>
        <p:nvPicPr>
          <p:cNvPr id="24" name="Picture 10" descr="A black text on a white background&#10;&#10;Description automatically generated with low confidence">
            <a:extLst>
              <a:ext uri="{FF2B5EF4-FFF2-40B4-BE49-F238E27FC236}">
                <a16:creationId xmlns:a16="http://schemas.microsoft.com/office/drawing/2014/main" id="{B62F1227-1626-4453-A126-54B78110DD8C}"/>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8947690" y="4127673"/>
            <a:ext cx="2671153" cy="731386"/>
          </a:xfrm>
          <a:prstGeom prst="rect">
            <a:avLst/>
          </a:prstGeom>
        </p:spPr>
      </p:pic>
      <p:sp>
        <p:nvSpPr>
          <p:cNvPr id="25" name="Textfeld 24">
            <a:extLst>
              <a:ext uri="{FF2B5EF4-FFF2-40B4-BE49-F238E27FC236}">
                <a16:creationId xmlns:a16="http://schemas.microsoft.com/office/drawing/2014/main" id="{632260D6-BF6E-4CB5-9D49-767E25BEF907}"/>
              </a:ext>
            </a:extLst>
          </p:cNvPr>
          <p:cNvSpPr txBox="1"/>
          <p:nvPr userDrawn="1"/>
        </p:nvSpPr>
        <p:spPr>
          <a:xfrm>
            <a:off x="4471490" y="2477282"/>
            <a:ext cx="3336421" cy="923330"/>
          </a:xfrm>
          <a:prstGeom prst="rect">
            <a:avLst/>
          </a:prstGeom>
          <a:noFill/>
        </p:spPr>
        <p:txBody>
          <a:bodyPr wrap="square" rtlCol="0">
            <a:spAutoFit/>
          </a:bodyPr>
          <a:lstStyle/>
          <a:p>
            <a:r>
              <a:rPr lang="de-DE" b="1" dirty="0">
                <a:latin typeface="Arial" panose="020B0604020202020204" pitchFamily="34" charset="0"/>
                <a:cs typeface="Arial" panose="020B0604020202020204" pitchFamily="34" charset="0"/>
              </a:rPr>
              <a:t>Contact PLANET4B</a:t>
            </a:r>
          </a:p>
          <a:p>
            <a:endParaRPr lang="de-DE" b="1" dirty="0">
              <a:latin typeface="Arial" panose="020B0604020202020204" pitchFamily="34" charset="0"/>
              <a:cs typeface="Arial" panose="020B0604020202020204" pitchFamily="34" charset="0"/>
            </a:endParaRPr>
          </a:p>
          <a:p>
            <a:r>
              <a:rPr lang="de-DE" b="0" dirty="0">
                <a:latin typeface="Arial" panose="020B0604020202020204" pitchFamily="34" charset="0"/>
                <a:cs typeface="Arial" panose="020B0604020202020204" pitchFamily="34" charset="0"/>
              </a:rPr>
              <a:t>planet4b@zirs.uni-halle.de</a:t>
            </a:r>
            <a:endParaRPr lang="en-US" b="0" dirty="0">
              <a:latin typeface="Arial" panose="020B0604020202020204" pitchFamily="34" charset="0"/>
              <a:cs typeface="Arial" panose="020B0604020202020204" pitchFamily="34" charset="0"/>
            </a:endParaRPr>
          </a:p>
        </p:txBody>
      </p:sp>
      <p:sp>
        <p:nvSpPr>
          <p:cNvPr id="26" name="Oval 9">
            <a:hlinkClick r:id="rId12"/>
            <a:extLst>
              <a:ext uri="{FF2B5EF4-FFF2-40B4-BE49-F238E27FC236}">
                <a16:creationId xmlns:a16="http://schemas.microsoft.com/office/drawing/2014/main" id="{C01774DB-0772-4D57-B2CD-4454B82DF6EC}"/>
              </a:ext>
            </a:extLst>
          </p:cNvPr>
          <p:cNvSpPr/>
          <p:nvPr userDrawn="1"/>
        </p:nvSpPr>
        <p:spPr>
          <a:xfrm>
            <a:off x="4471490" y="3064068"/>
            <a:ext cx="2795471" cy="304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0" name="Picture 15">
            <a:extLst>
              <a:ext uri="{FF2B5EF4-FFF2-40B4-BE49-F238E27FC236}">
                <a16:creationId xmlns:a16="http://schemas.microsoft.com/office/drawing/2014/main" id="{B1BB1B48-5FF2-4FDD-876C-FDD625CB0DA1}"/>
              </a:ext>
            </a:extLst>
          </p:cNvPr>
          <p:cNvPicPr/>
          <p:nvPr userDrawn="1"/>
        </p:nvPicPr>
        <p:blipFill>
          <a:blip r:embed="rId13"/>
          <a:stretch>
            <a:fillRect/>
          </a:stretch>
        </p:blipFill>
        <p:spPr>
          <a:xfrm>
            <a:off x="4569707" y="3870968"/>
            <a:ext cx="665754" cy="680720"/>
          </a:xfrm>
          <a:prstGeom prst="rect">
            <a:avLst/>
          </a:prstGeom>
        </p:spPr>
      </p:pic>
      <p:pic>
        <p:nvPicPr>
          <p:cNvPr id="31" name="Picture 16">
            <a:extLst>
              <a:ext uri="{FF2B5EF4-FFF2-40B4-BE49-F238E27FC236}">
                <a16:creationId xmlns:a16="http://schemas.microsoft.com/office/drawing/2014/main" id="{096902ED-BFB3-4476-9150-8CD8ABCA2010}"/>
              </a:ext>
            </a:extLst>
          </p:cNvPr>
          <p:cNvPicPr/>
          <p:nvPr userDrawn="1"/>
        </p:nvPicPr>
        <p:blipFill>
          <a:blip r:embed="rId14"/>
          <a:stretch>
            <a:fillRect/>
          </a:stretch>
        </p:blipFill>
        <p:spPr>
          <a:xfrm>
            <a:off x="5473947" y="3877147"/>
            <a:ext cx="665754" cy="680720"/>
          </a:xfrm>
          <a:prstGeom prst="rect">
            <a:avLst/>
          </a:prstGeom>
        </p:spPr>
      </p:pic>
      <p:pic>
        <p:nvPicPr>
          <p:cNvPr id="32" name="Picture 18">
            <a:extLst>
              <a:ext uri="{FF2B5EF4-FFF2-40B4-BE49-F238E27FC236}">
                <a16:creationId xmlns:a16="http://schemas.microsoft.com/office/drawing/2014/main" id="{3444DE3E-6182-4B67-A76C-BDAE4650BE31}"/>
              </a:ext>
            </a:extLst>
          </p:cNvPr>
          <p:cNvPicPr/>
          <p:nvPr userDrawn="1"/>
        </p:nvPicPr>
        <p:blipFill>
          <a:blip r:embed="rId15"/>
          <a:stretch>
            <a:fillRect/>
          </a:stretch>
        </p:blipFill>
        <p:spPr>
          <a:xfrm>
            <a:off x="6378187" y="3877913"/>
            <a:ext cx="663829" cy="680720"/>
          </a:xfrm>
          <a:prstGeom prst="rect">
            <a:avLst/>
          </a:prstGeom>
        </p:spPr>
      </p:pic>
    </p:spTree>
    <p:extLst>
      <p:ext uri="{BB962C8B-B14F-4D97-AF65-F5344CB8AC3E}">
        <p14:creationId xmlns:p14="http://schemas.microsoft.com/office/powerpoint/2010/main" val="7776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355D5B-7E29-D7F8-57D4-00446948A8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de-DE" dirty="0"/>
          </a:p>
        </p:txBody>
      </p:sp>
      <p:sp>
        <p:nvSpPr>
          <p:cNvPr id="3" name="Text Placeholder 2">
            <a:extLst>
              <a:ext uri="{FF2B5EF4-FFF2-40B4-BE49-F238E27FC236}">
                <a16:creationId xmlns:a16="http://schemas.microsoft.com/office/drawing/2014/main" id="{512EE646-931A-CD6F-7262-DFD1678F3C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sp>
        <p:nvSpPr>
          <p:cNvPr id="4" name="Date Placeholder 3">
            <a:extLst>
              <a:ext uri="{FF2B5EF4-FFF2-40B4-BE49-F238E27FC236}">
                <a16:creationId xmlns:a16="http://schemas.microsoft.com/office/drawing/2014/main" id="{43A2D538-E6AC-44B0-151A-2AC7094000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latin typeface="Arial" panose="020B0604020202020204" pitchFamily="34" charset="0"/>
                <a:cs typeface="Arial" panose="020B0604020202020204" pitchFamily="34" charset="0"/>
              </a:defRPr>
            </a:lvl1pPr>
          </a:lstStyle>
          <a:p>
            <a:endParaRPr lang="de-DE" dirty="0"/>
          </a:p>
        </p:txBody>
      </p:sp>
      <p:sp>
        <p:nvSpPr>
          <p:cNvPr id="5" name="Footer Placeholder 4">
            <a:extLst>
              <a:ext uri="{FF2B5EF4-FFF2-40B4-BE49-F238E27FC236}">
                <a16:creationId xmlns:a16="http://schemas.microsoft.com/office/drawing/2014/main" id="{D02DC1DE-7754-BA16-D0AF-0AEEF733D3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latin typeface="Arial" panose="020B0604020202020204" pitchFamily="34" charset="0"/>
                <a:cs typeface="Arial" panose="020B0604020202020204" pitchFamily="34" charset="0"/>
              </a:defRPr>
            </a:lvl1pPr>
          </a:lstStyle>
          <a:p>
            <a:endParaRPr lang="de-DE" dirty="0"/>
          </a:p>
        </p:txBody>
      </p:sp>
      <p:sp>
        <p:nvSpPr>
          <p:cNvPr id="6" name="Slide Number Placeholder 5">
            <a:extLst>
              <a:ext uri="{FF2B5EF4-FFF2-40B4-BE49-F238E27FC236}">
                <a16:creationId xmlns:a16="http://schemas.microsoft.com/office/drawing/2014/main" id="{58F7CF7E-2537-014D-DE2E-62A192F694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latin typeface="Arial" panose="020B0604020202020204" pitchFamily="34" charset="0"/>
                <a:cs typeface="Arial" panose="020B0604020202020204" pitchFamily="34" charset="0"/>
              </a:defRPr>
            </a:lvl1pPr>
          </a:lstStyle>
          <a:p>
            <a:fld id="{D725F4C8-A4ED-4F06-9015-63B7B8FAC2B8}" type="slidenum">
              <a:rPr lang="de-DE" smtClean="0"/>
              <a:pPr/>
              <a:t>‹#›</a:t>
            </a:fld>
            <a:endParaRPr lang="de-DE" dirty="0"/>
          </a:p>
        </p:txBody>
      </p:sp>
    </p:spTree>
    <p:extLst>
      <p:ext uri="{BB962C8B-B14F-4D97-AF65-F5344CB8AC3E}">
        <p14:creationId xmlns:p14="http://schemas.microsoft.com/office/powerpoint/2010/main" val="871711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51" r:id="rId4"/>
    <p:sldLayoutId id="2147483652" r:id="rId5"/>
    <p:sldLayoutId id="2147483653" r:id="rId6"/>
    <p:sldLayoutId id="2147483654" r:id="rId7"/>
    <p:sldLayoutId id="2147483655" r:id="rId8"/>
    <p:sldLayoutId id="2147483660" r:id="rId9"/>
    <p:sldLayoutId id="2147483662" r:id="rId10"/>
    <p:sldLayoutId id="2147483656" r:id="rId11"/>
    <p:sldLayoutId id="2147483657" r:id="rId12"/>
    <p:sldLayoutId id="2147483666" r:id="rId13"/>
  </p:sldLayoutIdLst>
  <p:hf hdr="0" ftr="0" dt="0"/>
  <p:txStyles>
    <p:title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ernment.nl/ministries/ministry-of-foreign-affairs/organisational-structure/directorate-general-for-foreign-economic-relations-dgbeb" TargetMode="External"/><Relationship Id="rId2" Type="http://schemas.openxmlformats.org/officeDocument/2006/relationships/hyperlink" Target="https://commission.europa.eu/about/departments-and-executive-agencies/trade_en" TargetMode="External"/><Relationship Id="rId1" Type="http://schemas.openxmlformats.org/officeDocument/2006/relationships/slideLayout" Target="../slideLayouts/slideLayout5.xml"/><Relationship Id="rId4" Type="http://schemas.openxmlformats.org/officeDocument/2006/relationships/hyperlink" Target="https://trade.ec.europa.eu/"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gov.br/ibama/pt-br/assuntos/quimicos-e-biologicos/agrotoxicos/paineis-de-informacoes-de-agrotoxicos/paineis-de-informacoes-de-agrotoxicos#Painel-comercializacao"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63E1DF-1238-441B-8734-2B6C46FE01ED}"/>
              </a:ext>
            </a:extLst>
          </p:cNvPr>
          <p:cNvSpPr>
            <a:spLocks noGrp="1"/>
          </p:cNvSpPr>
          <p:nvPr>
            <p:ph type="ctrTitle"/>
          </p:nvPr>
        </p:nvSpPr>
        <p:spPr>
          <a:xfrm>
            <a:off x="1524000" y="1464826"/>
            <a:ext cx="9144000" cy="1962669"/>
          </a:xfrm>
        </p:spPr>
        <p:txBody>
          <a:bodyPr>
            <a:normAutofit/>
          </a:bodyPr>
          <a:lstStyle/>
          <a:p>
            <a:r>
              <a:rPr lang="en-US" dirty="0">
                <a:latin typeface="Palatino" pitchFamily="2" charset="77"/>
                <a:ea typeface="Palatino" pitchFamily="2" charset="77"/>
              </a:rPr>
              <a:t>Trade and Global value chains</a:t>
            </a:r>
          </a:p>
        </p:txBody>
      </p:sp>
      <p:sp>
        <p:nvSpPr>
          <p:cNvPr id="3" name="Untertitel 2">
            <a:extLst>
              <a:ext uri="{FF2B5EF4-FFF2-40B4-BE49-F238E27FC236}">
                <a16:creationId xmlns:a16="http://schemas.microsoft.com/office/drawing/2014/main" id="{8A4F53EB-1282-4020-B1F6-7EEB429C97FF}"/>
              </a:ext>
            </a:extLst>
          </p:cNvPr>
          <p:cNvSpPr>
            <a:spLocks noGrp="1"/>
          </p:cNvSpPr>
          <p:nvPr>
            <p:ph type="subTitle" idx="1"/>
          </p:nvPr>
        </p:nvSpPr>
        <p:spPr>
          <a:xfrm>
            <a:off x="1524000" y="3596352"/>
            <a:ext cx="9144000" cy="1165037"/>
          </a:xfrm>
        </p:spPr>
        <p:txBody>
          <a:bodyPr>
            <a:normAutofit fontScale="55000" lnSpcReduction="20000"/>
          </a:bodyPr>
          <a:lstStyle/>
          <a:p>
            <a:pPr algn="r"/>
            <a:r>
              <a:rPr lang="en-US" dirty="0">
                <a:latin typeface="Palatino" pitchFamily="2" charset="77"/>
                <a:ea typeface="Palatino" pitchFamily="2" charset="77"/>
              </a:rPr>
              <a:t>Vinícius Mendes &amp; Cristina Y. A. Inoue</a:t>
            </a:r>
          </a:p>
          <a:p>
            <a:pPr algn="r"/>
            <a:r>
              <a:rPr lang="en-US" dirty="0">
                <a:latin typeface="Palatino" pitchFamily="2" charset="77"/>
                <a:ea typeface="Palatino" pitchFamily="2" charset="77"/>
              </a:rPr>
              <a:t>Radboud University</a:t>
            </a:r>
          </a:p>
          <a:p>
            <a:endParaRPr lang="en-US" dirty="0">
              <a:latin typeface="Palatino" pitchFamily="2" charset="77"/>
              <a:ea typeface="Palatino" pitchFamily="2" charset="77"/>
            </a:endParaRPr>
          </a:p>
          <a:p>
            <a:r>
              <a:rPr lang="en-US" dirty="0">
                <a:latin typeface="Palatino" pitchFamily="2" charset="77"/>
                <a:ea typeface="Palatino" pitchFamily="2" charset="77"/>
              </a:rPr>
              <a:t>Last updated</a:t>
            </a:r>
            <a:r>
              <a:rPr lang="en-US">
                <a:latin typeface="Palatino" pitchFamily="2" charset="77"/>
                <a:ea typeface="Palatino" pitchFamily="2" charset="77"/>
              </a:rPr>
              <a:t>: October </a:t>
            </a:r>
            <a:r>
              <a:rPr lang="en-US" dirty="0">
                <a:latin typeface="Palatino" pitchFamily="2" charset="77"/>
                <a:ea typeface="Palatino" pitchFamily="2" charset="77"/>
              </a:rPr>
              <a:t>2025</a:t>
            </a:r>
          </a:p>
        </p:txBody>
      </p:sp>
      <p:sp>
        <p:nvSpPr>
          <p:cNvPr id="4" name="TextBox 3">
            <a:extLst>
              <a:ext uri="{FF2B5EF4-FFF2-40B4-BE49-F238E27FC236}">
                <a16:creationId xmlns:a16="http://schemas.microsoft.com/office/drawing/2014/main" id="{1D983BCC-E08B-2DED-0761-E36D43379D23}"/>
              </a:ext>
            </a:extLst>
          </p:cNvPr>
          <p:cNvSpPr txBox="1"/>
          <p:nvPr/>
        </p:nvSpPr>
        <p:spPr>
          <a:xfrm>
            <a:off x="3428999" y="2787161"/>
            <a:ext cx="5468815" cy="400110"/>
          </a:xfrm>
          <a:prstGeom prst="rect">
            <a:avLst/>
          </a:prstGeom>
          <a:noFill/>
        </p:spPr>
        <p:txBody>
          <a:bodyPr wrap="square" rtlCol="0">
            <a:spAutoFit/>
          </a:bodyPr>
          <a:lstStyle/>
          <a:p>
            <a:r>
              <a:rPr lang="en-NL" sz="2000" dirty="0">
                <a:latin typeface="Palatino" pitchFamily="2" charset="77"/>
                <a:ea typeface="Palatino" pitchFamily="2" charset="77"/>
              </a:rPr>
              <a:t>Soy and Beef between Brazil-EU/Netherlands</a:t>
            </a:r>
          </a:p>
        </p:txBody>
      </p:sp>
    </p:spTree>
    <p:extLst>
      <p:ext uri="{BB962C8B-B14F-4D97-AF65-F5344CB8AC3E}">
        <p14:creationId xmlns:p14="http://schemas.microsoft.com/office/powerpoint/2010/main" val="4272883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2C289-8985-F80E-6B74-252111F33C19}"/>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C9789F62-8753-A9D6-746C-C8557110EE4E}"/>
              </a:ext>
            </a:extLst>
          </p:cNvPr>
          <p:cNvSpPr>
            <a:spLocks noGrp="1"/>
          </p:cNvSpPr>
          <p:nvPr>
            <p:ph type="sldNum" sz="quarter" idx="12"/>
          </p:nvPr>
        </p:nvSpPr>
        <p:spPr/>
        <p:txBody>
          <a:bodyPr/>
          <a:lstStyle/>
          <a:p>
            <a:fld id="{D725F4C8-A4ED-4F06-9015-63B7B8FAC2B8}" type="slidenum">
              <a:rPr lang="de-DE" smtClean="0"/>
              <a:t>10</a:t>
            </a:fld>
            <a:endParaRPr lang="de-DE"/>
          </a:p>
        </p:txBody>
      </p:sp>
      <p:graphicFrame>
        <p:nvGraphicFramePr>
          <p:cNvPr id="5" name="Table 4">
            <a:extLst>
              <a:ext uri="{FF2B5EF4-FFF2-40B4-BE49-F238E27FC236}">
                <a16:creationId xmlns:a16="http://schemas.microsoft.com/office/drawing/2014/main" id="{7B02B8BC-A4D1-F1AC-7642-F3E88ACFA13C}"/>
              </a:ext>
            </a:extLst>
          </p:cNvPr>
          <p:cNvGraphicFramePr>
            <a:graphicFrameLocks noGrp="1"/>
          </p:cNvGraphicFramePr>
          <p:nvPr/>
        </p:nvGraphicFramePr>
        <p:xfrm>
          <a:off x="944077" y="1642563"/>
          <a:ext cx="10440000" cy="457200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4</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Reform of the EU </a:t>
                      </a:r>
                      <a:r>
                        <a:rPr lang="en-GB" sz="1100" b="1" dirty="0">
                          <a:solidFill>
                            <a:schemeClr val="tx1"/>
                          </a:solidFill>
                          <a:latin typeface="Palatino" pitchFamily="2" charset="77"/>
                          <a:ea typeface="Palatino" pitchFamily="2" charset="77"/>
                        </a:rPr>
                        <a:t>Common Agricultural Policy</a:t>
                      </a:r>
                      <a:r>
                        <a:rPr lang="en-GB" sz="1100" b="0" dirty="0">
                          <a:solidFill>
                            <a:schemeClr val="tx1"/>
                          </a:solidFill>
                          <a:latin typeface="Palatino" pitchFamily="2" charset="77"/>
                          <a:ea typeface="Palatino" pitchFamily="2" charset="77"/>
                        </a:rPr>
                        <a:t> (CAP)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Reduce subsidy for </a:t>
                      </a:r>
                      <a:r>
                        <a:rPr lang="en-GB" sz="1000" b="1" dirty="0">
                          <a:solidFill>
                            <a:schemeClr val="tx1"/>
                          </a:solidFill>
                          <a:latin typeface="Palatino" pitchFamily="2" charset="77"/>
                          <a:ea typeface="Palatino" pitchFamily="2" charset="77"/>
                        </a:rPr>
                        <a:t>large-scale agri-business</a:t>
                      </a:r>
                      <a:r>
                        <a:rPr lang="en-GB" sz="1000" b="0" dirty="0">
                          <a:solidFill>
                            <a:schemeClr val="tx1"/>
                          </a:solidFill>
                          <a:latin typeface="Palatino" pitchFamily="2" charset="77"/>
                          <a:ea typeface="Palatino" pitchFamily="2" charset="77"/>
                        </a:rPr>
                        <a:t> and industrial agriculture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Support considerably more </a:t>
                      </a:r>
                      <a:r>
                        <a:rPr lang="en-GB" sz="1000" b="1" dirty="0">
                          <a:solidFill>
                            <a:schemeClr val="tx1"/>
                          </a:solidFill>
                          <a:latin typeface="Palatino" pitchFamily="2" charset="77"/>
                          <a:ea typeface="Palatino" pitchFamily="2" charset="77"/>
                        </a:rPr>
                        <a:t>agroecology </a:t>
                      </a:r>
                      <a:r>
                        <a:rPr lang="en-GB" sz="1000" b="0" dirty="0">
                          <a:solidFill>
                            <a:schemeClr val="tx1"/>
                          </a:solidFill>
                          <a:latin typeface="Palatino" pitchFamily="2" charset="77"/>
                          <a:ea typeface="Palatino" pitchFamily="2" charset="77"/>
                        </a:rPr>
                        <a:t>and </a:t>
                      </a:r>
                      <a:r>
                        <a:rPr lang="en-GB" sz="1000" b="1" dirty="0">
                          <a:solidFill>
                            <a:schemeClr val="tx1"/>
                          </a:solidFill>
                          <a:latin typeface="Palatino" pitchFamily="2" charset="77"/>
                          <a:ea typeface="Palatino" pitchFamily="2" charset="77"/>
                        </a:rPr>
                        <a:t>small-scale farming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More support to transition from intensive and export-oriented farming towards </a:t>
                      </a:r>
                      <a:r>
                        <a:rPr lang="en-GB" sz="1000" b="1" dirty="0">
                          <a:solidFill>
                            <a:schemeClr val="tx1"/>
                          </a:solidFill>
                          <a:latin typeface="Palatino" pitchFamily="2" charset="77"/>
                          <a:ea typeface="Palatino" pitchFamily="2" charset="77"/>
                        </a:rPr>
                        <a:t>agroecological farming</a:t>
                      </a:r>
                      <a:endParaRPr lang="en-GB" sz="10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0070C0"/>
                          </a:solidFill>
                          <a:latin typeface="Palatino" pitchFamily="2" charset="77"/>
                          <a:ea typeface="Palatino" pitchFamily="2" charset="77"/>
                          <a:cs typeface="+mn-cs"/>
                        </a:rPr>
                        <a:t>EUDR text, Article 30 (Cooperation with third countries) , Para. 4: “Within their respective spheres of competence, the Commission, on behalf of the Union, or Member States, or both, shall engage in international bilateral and multilateral discussion on policies and actions to halt deforestation and forest degradation, including in multilateral fora such as CBD, FAO, UN Convention to Combat Desertification, UN Environment Assembly, UN Forum on Forests, UNFCCC, WTO, G7 and G20. </a:t>
                      </a:r>
                      <a:r>
                        <a:rPr lang="en-GB" sz="1000" b="1" kern="1200" dirty="0">
                          <a:solidFill>
                            <a:srgbClr val="0070C0"/>
                          </a:solidFill>
                          <a:latin typeface="Palatino" pitchFamily="2" charset="77"/>
                          <a:ea typeface="Palatino" pitchFamily="2" charset="77"/>
                          <a:cs typeface="+mn-cs"/>
                        </a:rPr>
                        <a:t>Such engagement shall include the promotion of the transition to sustainable agricultural production</a:t>
                      </a:r>
                      <a:r>
                        <a:rPr lang="en-GB" sz="1000" b="0" kern="1200" dirty="0">
                          <a:solidFill>
                            <a:srgbClr val="0070C0"/>
                          </a:solidFill>
                          <a:latin typeface="Palatino" pitchFamily="2" charset="77"/>
                          <a:ea typeface="Palatino" pitchFamily="2" charset="77"/>
                          <a:cs typeface="+mn-cs"/>
                        </a:rPr>
                        <a:t> and sustainable forest management as well as the development of transparent and sustainable supply chains (…) that ensure a high level of protection of forests and other natural ecosystems and related human rights.” (EUDR text, pg. 33/42)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C00000"/>
                          </a:solidFill>
                          <a:latin typeface="Palatino" pitchFamily="2" charset="77"/>
                          <a:ea typeface="Palatino" pitchFamily="2" charset="77"/>
                        </a:rPr>
                        <a:t>But the EUDR has not yet a specific vision on what “sustainable agricultural production” , since the current text does only mentions “agro-ecology” once, and agroforestry three times, but in very generic contexts. The only passage in which agro-ecology in mentioned in the following: “The Commission should reinforce its support and incentives with regard to protecting forests and the transition to deforestation-free production (…) with an emphasis on closer-to-nature forestry practices, based on science-based indicators and thresholds, ecotourism, climate-resilient agriculture, diversification, agro-ecology and agroforestry” (EUDR text, pg. 5/42)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1246254">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endParaRPr lang="en-GB" sz="1000" b="1" dirty="0">
                        <a:solidFill>
                          <a:schemeClr val="tx1"/>
                        </a:solidFill>
                        <a:latin typeface="Palatino" pitchFamily="2" charset="77"/>
                        <a:ea typeface="Palatino" pitchFamily="2" charset="77"/>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0070C0"/>
                          </a:solidFill>
                          <a:latin typeface="Palatino" pitchFamily="2" charset="77"/>
                          <a:ea typeface="Palatino" pitchFamily="2" charset="77"/>
                          <a:cs typeface="+mn-cs"/>
                        </a:rPr>
                        <a:t>The only part of the CSDDD somehow positively connected to this change is the following: Para. 48, which focuses on small-scale farmers ”Tackling harmful purchasing practices and price pressures on producers, particularly </a:t>
                      </a:r>
                      <a:r>
                        <a:rPr lang="en-GB" sz="1000" b="1" kern="1200" dirty="0">
                          <a:solidFill>
                            <a:srgbClr val="0070C0"/>
                          </a:solidFill>
                          <a:latin typeface="Palatino" pitchFamily="2" charset="77"/>
                          <a:ea typeface="Palatino" pitchFamily="2" charset="77"/>
                          <a:cs typeface="+mn-cs"/>
                        </a:rPr>
                        <a:t>smaller operators </a:t>
                      </a:r>
                      <a:r>
                        <a:rPr lang="en-GB" sz="1000" b="0" kern="1200" dirty="0">
                          <a:solidFill>
                            <a:srgbClr val="0070C0"/>
                          </a:solidFill>
                          <a:latin typeface="Palatino" pitchFamily="2" charset="77"/>
                          <a:ea typeface="Palatino" pitchFamily="2" charset="77"/>
                          <a:cs typeface="+mn-cs"/>
                        </a:rPr>
                        <a:t>is especially important in relation to sales of agricultural and food products. In order </a:t>
                      </a:r>
                      <a:r>
                        <a:rPr lang="en-GB" sz="1000" b="1" kern="1200" dirty="0">
                          <a:solidFill>
                            <a:srgbClr val="0070C0"/>
                          </a:solidFill>
                          <a:latin typeface="Palatino" pitchFamily="2" charset="77"/>
                          <a:ea typeface="Palatino" pitchFamily="2" charset="77"/>
                          <a:cs typeface="+mn-cs"/>
                        </a:rPr>
                        <a:t>to address the power imbalances in the agricultural sector </a:t>
                      </a:r>
                      <a:r>
                        <a:rPr lang="en-GB" sz="1000" b="0" kern="1200" dirty="0">
                          <a:solidFill>
                            <a:srgbClr val="0070C0"/>
                          </a:solidFill>
                          <a:latin typeface="Palatino" pitchFamily="2" charset="77"/>
                          <a:ea typeface="Palatino" pitchFamily="2" charset="77"/>
                          <a:cs typeface="+mn-cs"/>
                        </a:rPr>
                        <a:t>and ensure fair prices at all links in the food supply chain and strengthen the position of farmers, </a:t>
                      </a:r>
                      <a:r>
                        <a:rPr lang="en-GB" sz="1000" b="1" kern="1200" dirty="0">
                          <a:solidFill>
                            <a:srgbClr val="0070C0"/>
                          </a:solidFill>
                          <a:latin typeface="Palatino" pitchFamily="2" charset="77"/>
                          <a:ea typeface="Palatino" pitchFamily="2" charset="77"/>
                          <a:cs typeface="+mn-cs"/>
                        </a:rPr>
                        <a:t>large food processors and retailers should adapt their purchasing practices and develop and use purchasing policies that contribute to living wages and incomes for their suppliers</a:t>
                      </a:r>
                      <a:r>
                        <a:rPr lang="en-GB" sz="1000" b="0" kern="1200" dirty="0">
                          <a:solidFill>
                            <a:srgbClr val="0070C0"/>
                          </a:solidFill>
                          <a:latin typeface="Palatino" pitchFamily="2" charset="77"/>
                          <a:ea typeface="Palatino" pitchFamily="2" charset="77"/>
                          <a:cs typeface="+mn-cs"/>
                        </a:rPr>
                        <a:t>. By applying only to the business conduct of the largest operators, that is, those with a net worldwide turnover of more than EUR 450 000 000, this </a:t>
                      </a:r>
                      <a:r>
                        <a:rPr lang="en-GB" sz="1000" b="1" kern="1200" dirty="0">
                          <a:solidFill>
                            <a:srgbClr val="0070C0"/>
                          </a:solidFill>
                          <a:latin typeface="Palatino" pitchFamily="2" charset="77"/>
                          <a:ea typeface="Palatino" pitchFamily="2" charset="77"/>
                          <a:cs typeface="+mn-cs"/>
                        </a:rPr>
                        <a:t>Directive should benefit agricultural producers with less bargaining power</a:t>
                      </a:r>
                      <a:r>
                        <a:rPr lang="en-GB" sz="1000" b="0" kern="1200" dirty="0">
                          <a:solidFill>
                            <a:srgbClr val="0070C0"/>
                          </a:solidFill>
                          <a:latin typeface="Palatino" pitchFamily="2" charset="77"/>
                          <a:ea typeface="Palatino" pitchFamily="2" charset="77"/>
                          <a:cs typeface="+mn-cs"/>
                        </a:rPr>
                        <a:t>. Moreover, given companies formed in accordance with the law of a third country are equally subject to this Directive, this would protect agricultural producers in the Union against unfair competition and against harmful practices by operators established not only inside but also outside the Union</a:t>
                      </a:r>
                      <a:r>
                        <a:rPr lang="en-GB" sz="1000" b="0" dirty="0">
                          <a:solidFill>
                            <a:schemeClr val="tx1"/>
                          </a:solidFill>
                          <a:latin typeface="Palatino" pitchFamily="2" charset="77"/>
                          <a:ea typeface="Palatino" pitchFamily="2" charset="77"/>
                        </a:rPr>
                        <a:t>. </a:t>
                      </a:r>
                      <a:r>
                        <a:rPr lang="en-GB" sz="1000" b="0" kern="1200" dirty="0">
                          <a:solidFill>
                            <a:srgbClr val="0070C0"/>
                          </a:solidFill>
                          <a:latin typeface="Palatino" pitchFamily="2" charset="77"/>
                          <a:ea typeface="Palatino" pitchFamily="2" charset="77"/>
                          <a:cs typeface="+mn-cs"/>
                        </a:rPr>
                        <a:t>(CSDDD text, pg. 12/58).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However, the CSDDD does not mention any type of transition, or support, to agroecological farming, which is not even cited in the text. Also, the text does not mention reducing incentives (e.g., tax cuts, funding) for large-scale agribusiness.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bl>
          </a:graphicData>
        </a:graphic>
      </p:graphicFrame>
      <p:sp>
        <p:nvSpPr>
          <p:cNvPr id="8" name="Titel 1">
            <a:extLst>
              <a:ext uri="{FF2B5EF4-FFF2-40B4-BE49-F238E27FC236}">
                <a16:creationId xmlns:a16="http://schemas.microsoft.com/office/drawing/2014/main" id="{B95B26CD-B926-DAE2-4693-F116E30480E1}"/>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1C4A77EB-88FD-1000-67D7-8CCD2A835CCE}"/>
              </a:ext>
            </a:extLst>
          </p:cNvPr>
          <p:cNvSpPr txBox="1"/>
          <p:nvPr/>
        </p:nvSpPr>
        <p:spPr>
          <a:xfrm>
            <a:off x="838200" y="591749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2360602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B58186-7ABE-8733-A7E4-841E09A6E869}"/>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DC88D52D-6291-331E-8DD1-53218F512F67}"/>
              </a:ext>
            </a:extLst>
          </p:cNvPr>
          <p:cNvSpPr>
            <a:spLocks noGrp="1"/>
          </p:cNvSpPr>
          <p:nvPr>
            <p:ph type="sldNum" sz="quarter" idx="12"/>
          </p:nvPr>
        </p:nvSpPr>
        <p:spPr/>
        <p:txBody>
          <a:bodyPr/>
          <a:lstStyle/>
          <a:p>
            <a:fld id="{D725F4C8-A4ED-4F06-9015-63B7B8FAC2B8}" type="slidenum">
              <a:rPr lang="de-DE" smtClean="0"/>
              <a:t>11</a:t>
            </a:fld>
            <a:endParaRPr lang="de-DE"/>
          </a:p>
        </p:txBody>
      </p:sp>
      <p:graphicFrame>
        <p:nvGraphicFramePr>
          <p:cNvPr id="5" name="Table 4">
            <a:extLst>
              <a:ext uri="{FF2B5EF4-FFF2-40B4-BE49-F238E27FC236}">
                <a16:creationId xmlns:a16="http://schemas.microsoft.com/office/drawing/2014/main" id="{C2E64AEC-8972-6380-9A47-2C731AB76339}"/>
              </a:ext>
            </a:extLst>
          </p:cNvPr>
          <p:cNvGraphicFramePr>
            <a:graphicFrameLocks noGrp="1"/>
          </p:cNvGraphicFramePr>
          <p:nvPr/>
        </p:nvGraphicFramePr>
        <p:xfrm>
          <a:off x="944077" y="1642563"/>
          <a:ext cx="10409723" cy="3354399"/>
        </p:xfrm>
        <a:graphic>
          <a:graphicData uri="http://schemas.openxmlformats.org/drawingml/2006/table">
            <a:tbl>
              <a:tblPr firstRow="1" bandRow="1">
                <a:tableStyleId>{5C22544A-7EE6-4342-B048-85BDC9FD1C3A}</a:tableStyleId>
              </a:tblPr>
              <a:tblGrid>
                <a:gridCol w="2606953">
                  <a:extLst>
                    <a:ext uri="{9D8B030D-6E8A-4147-A177-3AD203B41FA5}">
                      <a16:colId xmlns:a16="http://schemas.microsoft.com/office/drawing/2014/main" val="1201130276"/>
                    </a:ext>
                  </a:extLst>
                </a:gridCol>
                <a:gridCol w="7802770">
                  <a:extLst>
                    <a:ext uri="{9D8B030D-6E8A-4147-A177-3AD203B41FA5}">
                      <a16:colId xmlns:a16="http://schemas.microsoft.com/office/drawing/2014/main" val="699290266"/>
                    </a:ext>
                  </a:extLst>
                </a:gridCol>
              </a:tblGrid>
              <a:tr h="361515">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85214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4</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Reform of the EU </a:t>
                      </a:r>
                      <a:r>
                        <a:rPr lang="en-GB" sz="1100" b="1" dirty="0">
                          <a:solidFill>
                            <a:schemeClr val="tx1"/>
                          </a:solidFill>
                          <a:latin typeface="Palatino" pitchFamily="2" charset="77"/>
                          <a:ea typeface="Palatino" pitchFamily="2" charset="77"/>
                        </a:rPr>
                        <a:t>Common Agricultural Policy</a:t>
                      </a:r>
                      <a:r>
                        <a:rPr lang="en-GB" sz="1100" b="0" dirty="0">
                          <a:solidFill>
                            <a:schemeClr val="tx1"/>
                          </a:solidFill>
                          <a:latin typeface="Palatino" pitchFamily="2" charset="77"/>
                          <a:ea typeface="Palatino" pitchFamily="2" charset="77"/>
                        </a:rPr>
                        <a:t> (CAP)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Reduce subsidy for </a:t>
                      </a:r>
                      <a:r>
                        <a:rPr lang="en-GB" sz="1000" b="1" dirty="0">
                          <a:solidFill>
                            <a:schemeClr val="tx1"/>
                          </a:solidFill>
                          <a:latin typeface="Palatino" pitchFamily="2" charset="77"/>
                          <a:ea typeface="Palatino" pitchFamily="2" charset="77"/>
                        </a:rPr>
                        <a:t>large-scale agri-business</a:t>
                      </a:r>
                      <a:r>
                        <a:rPr lang="en-GB" sz="1000" b="0" dirty="0">
                          <a:solidFill>
                            <a:schemeClr val="tx1"/>
                          </a:solidFill>
                          <a:latin typeface="Palatino" pitchFamily="2" charset="77"/>
                          <a:ea typeface="Palatino" pitchFamily="2" charset="77"/>
                        </a:rPr>
                        <a:t> and industrial agriculture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Support considerably more </a:t>
                      </a:r>
                      <a:r>
                        <a:rPr lang="en-GB" sz="1000" b="1" dirty="0">
                          <a:solidFill>
                            <a:schemeClr val="tx1"/>
                          </a:solidFill>
                          <a:latin typeface="Palatino" pitchFamily="2" charset="77"/>
                          <a:ea typeface="Palatino" pitchFamily="2" charset="77"/>
                        </a:rPr>
                        <a:t>agroecology </a:t>
                      </a:r>
                      <a:r>
                        <a:rPr lang="en-GB" sz="1000" b="0" dirty="0">
                          <a:solidFill>
                            <a:schemeClr val="tx1"/>
                          </a:solidFill>
                          <a:latin typeface="Palatino" pitchFamily="2" charset="77"/>
                          <a:ea typeface="Palatino" pitchFamily="2" charset="77"/>
                        </a:rPr>
                        <a:t>and small-scale farming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More support to </a:t>
                      </a:r>
                      <a:r>
                        <a:rPr lang="en-GB" sz="1000" b="1" dirty="0">
                          <a:solidFill>
                            <a:schemeClr val="tx1"/>
                          </a:solidFill>
                          <a:latin typeface="Palatino" pitchFamily="2" charset="77"/>
                          <a:ea typeface="Palatino" pitchFamily="2" charset="77"/>
                        </a:rPr>
                        <a:t>transition from intensive and export-oriented farming towards agroecological farming</a:t>
                      </a:r>
                      <a:endParaRPr lang="en-GB" sz="10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GB" sz="1000" b="1" dirty="0">
                          <a:solidFill>
                            <a:schemeClr val="tx1"/>
                          </a:solidFill>
                          <a:latin typeface="Palatino" pitchFamily="2" charset="77"/>
                          <a:ea typeface="Palatino" pitchFamily="2" charset="77"/>
                        </a:rPr>
                        <a:t>EU Common Agricultural Policy </a:t>
                      </a:r>
                    </a:p>
                    <a:p>
                      <a:pPr marL="0" indent="0" algn="l">
                        <a:buFont typeface="Arial" panose="020B0604020202020204" pitchFamily="34" charset="0"/>
                        <a:buNone/>
                      </a:pPr>
                      <a:r>
                        <a:rPr lang="en-GB" sz="1000" b="0" dirty="0">
                          <a:solidFill>
                            <a:srgbClr val="C00000"/>
                          </a:solidFill>
                          <a:latin typeface="Palatino" pitchFamily="2" charset="77"/>
                          <a:ea typeface="Palatino" pitchFamily="2" charset="77"/>
                        </a:rPr>
                        <a:t>The current market—orientation of the CAP precludes any meaningful transformation leading to this change, which is much more focused on community forces than on market principles. </a:t>
                      </a:r>
                    </a:p>
                    <a:p>
                      <a:pPr marL="0" indent="0" algn="l">
                        <a:buFont typeface="Arial" panose="020B0604020202020204" pitchFamily="34" charset="0"/>
                        <a:buNone/>
                      </a:pPr>
                      <a:r>
                        <a:rPr lang="en-GB" sz="1000" b="0" dirty="0">
                          <a:solidFill>
                            <a:srgbClr val="C00000"/>
                          </a:solidFill>
                          <a:latin typeface="Palatino" pitchFamily="2" charset="77"/>
                          <a:ea typeface="Palatino" pitchFamily="2" charset="77"/>
                        </a:rPr>
                        <a:t>“The CAP supports a </a:t>
                      </a:r>
                      <a:r>
                        <a:rPr lang="en-GB" sz="1000" b="1" dirty="0">
                          <a:solidFill>
                            <a:srgbClr val="C00000"/>
                          </a:solidFill>
                          <a:latin typeface="Palatino" pitchFamily="2" charset="77"/>
                          <a:ea typeface="Palatino" pitchFamily="2" charset="77"/>
                        </a:rPr>
                        <a:t>modern, market-oriented farming sector </a:t>
                      </a:r>
                      <a:r>
                        <a:rPr lang="en-GB" sz="1000" b="0" dirty="0">
                          <a:solidFill>
                            <a:srgbClr val="C00000"/>
                          </a:solidFill>
                          <a:latin typeface="Palatino" pitchFamily="2" charset="77"/>
                          <a:ea typeface="Palatino" pitchFamily="2" charset="77"/>
                        </a:rPr>
                        <a:t>providing safe, affordable, high-quality food, produced sustainably and respecting consumer standards (environmental, animal welfare, food safety, etc.), as well as </a:t>
                      </a:r>
                      <a:r>
                        <a:rPr lang="en-GB" sz="1000" b="1" dirty="0">
                          <a:solidFill>
                            <a:srgbClr val="C00000"/>
                          </a:solidFill>
                          <a:latin typeface="Palatino" pitchFamily="2" charset="77"/>
                          <a:ea typeface="Palatino" pitchFamily="2" charset="77"/>
                        </a:rPr>
                        <a:t>supporting investment in the broader rural economy</a:t>
                      </a:r>
                      <a:r>
                        <a:rPr lang="en-GB" sz="1000" b="0" dirty="0">
                          <a:solidFill>
                            <a:srgbClr val="C00000"/>
                          </a:solidFill>
                          <a:latin typeface="Palatino" pitchFamily="2" charset="77"/>
                          <a:ea typeface="Palatino" pitchFamily="2" charset="77"/>
                        </a:rPr>
                        <a:t>.” (</a:t>
                      </a:r>
                      <a:r>
                        <a:rPr lang="en-GB" sz="1000" dirty="0">
                          <a:solidFill>
                            <a:srgbClr val="C00000"/>
                          </a:solidFill>
                          <a:latin typeface="Palatino" pitchFamily="2" charset="77"/>
                          <a:ea typeface="Palatino" pitchFamily="2" charset="77"/>
                        </a:rPr>
                        <a:t>Policy scoping spreadsheet, UNEP-WCMC). By the broader rural economy, the current version of CAP is much more associated with (and supports) large agribusiness firms than small farmers. </a:t>
                      </a:r>
                      <a:endParaRPr lang="en-NL" sz="1000" b="0" dirty="0">
                        <a:solidFill>
                          <a:srgbClr val="C00000"/>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960546">
                <a:tc vMerge="1">
                  <a: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GB" sz="10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1" dirty="0">
                          <a:solidFill>
                            <a:schemeClr val="tx1"/>
                          </a:solidFill>
                          <a:latin typeface="Palatino" pitchFamily="2" charset="77"/>
                          <a:ea typeface="Palatino" pitchFamily="2" charset="77"/>
                        </a:rPr>
                        <a:t>Mercosur-EU Trade Agreement </a:t>
                      </a:r>
                    </a:p>
                    <a:p>
                      <a:pPr marL="0" indent="0" algn="l">
                        <a:buFont typeface="Arial" panose="020B0604020202020204" pitchFamily="34" charset="0"/>
                        <a:buNone/>
                      </a:pPr>
                      <a:r>
                        <a:rPr lang="en-GB" sz="1000" b="0" dirty="0">
                          <a:solidFill>
                            <a:srgbClr val="C00000"/>
                          </a:solidFill>
                          <a:latin typeface="Palatino" pitchFamily="2" charset="77"/>
                          <a:ea typeface="Palatino" pitchFamily="2" charset="77"/>
                        </a:rPr>
                        <a:t>Similarly to the current version of the CAP, the Mercosur-EU Trade Agreement has a market liberal orientation, thus, incentivises the current configuration of intensive, export-oriented agriculture, instead of an agroecological, small farmer’s based agricultural system. “The agreement aims to </a:t>
                      </a:r>
                      <a:r>
                        <a:rPr lang="en-GB" sz="1000" b="1" dirty="0">
                          <a:solidFill>
                            <a:srgbClr val="C00000"/>
                          </a:solidFill>
                          <a:latin typeface="Palatino" pitchFamily="2" charset="77"/>
                          <a:ea typeface="Palatino" pitchFamily="2" charset="77"/>
                        </a:rPr>
                        <a:t>remove trade barriers </a:t>
                      </a:r>
                      <a:r>
                        <a:rPr lang="en-GB" sz="1000" b="0" dirty="0">
                          <a:solidFill>
                            <a:srgbClr val="C00000"/>
                          </a:solidFill>
                          <a:latin typeface="Palatino" pitchFamily="2" charset="77"/>
                          <a:ea typeface="Palatino" pitchFamily="2" charset="77"/>
                        </a:rPr>
                        <a:t>and foster closer economic cooperation between the two regions. It covers various sectors including goods, services, and </a:t>
                      </a:r>
                      <a:r>
                        <a:rPr lang="en-GB" sz="1000" b="1" dirty="0">
                          <a:solidFill>
                            <a:srgbClr val="C00000"/>
                          </a:solidFill>
                          <a:latin typeface="Palatino" pitchFamily="2" charset="77"/>
                          <a:ea typeface="Palatino" pitchFamily="2" charset="77"/>
                        </a:rPr>
                        <a:t>agricultural products</a:t>
                      </a:r>
                      <a:r>
                        <a:rPr lang="en-GB" sz="1000" b="0" dirty="0">
                          <a:solidFill>
                            <a:srgbClr val="C00000"/>
                          </a:solidFill>
                          <a:latin typeface="Palatino" pitchFamily="2" charset="77"/>
                          <a:ea typeface="Palatino" pitchFamily="2" charset="77"/>
                        </a:rPr>
                        <a:t>.” (</a:t>
                      </a:r>
                      <a:r>
                        <a:rPr lang="en-GB" sz="1000" dirty="0">
                          <a:solidFill>
                            <a:srgbClr val="C00000"/>
                          </a:solidFill>
                          <a:latin typeface="Palatino" pitchFamily="2" charset="77"/>
                          <a:ea typeface="Palatino" pitchFamily="2" charset="77"/>
                        </a:rPr>
                        <a:t>Policy scoping spreadsheet, UNEP-WCMC)</a:t>
                      </a:r>
                      <a:endParaRPr lang="en-NL" sz="1000" b="0" dirty="0">
                        <a:solidFill>
                          <a:srgbClr val="C00000"/>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202971"/>
                  </a:ext>
                </a:extLst>
              </a:tr>
              <a:tr h="808893">
                <a:tc vMerge="1">
                  <a: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GB" sz="10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Kunming-Montreal Global Biodiversity Framework (2022)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rgbClr val="0070C0"/>
                          </a:solidFill>
                          <a:latin typeface="Palatino" pitchFamily="2" charset="77"/>
                          <a:ea typeface="Palatino" pitchFamily="2" charset="77"/>
                        </a:rPr>
                        <a:t>This change is somehow associated with the </a:t>
                      </a:r>
                      <a:r>
                        <a:rPr lang="en-GB" sz="1000" b="0" dirty="0" err="1">
                          <a:solidFill>
                            <a:srgbClr val="0070C0"/>
                          </a:solidFill>
                          <a:latin typeface="Palatino" pitchFamily="2" charset="77"/>
                          <a:ea typeface="Palatino" pitchFamily="2" charset="77"/>
                        </a:rPr>
                        <a:t>Framewok</a:t>
                      </a:r>
                      <a:r>
                        <a:rPr lang="en-GB" sz="1000" b="0" dirty="0">
                          <a:solidFill>
                            <a:srgbClr val="0070C0"/>
                          </a:solidFill>
                          <a:latin typeface="Palatino" pitchFamily="2" charset="77"/>
                          <a:ea typeface="Palatino" pitchFamily="2" charset="77"/>
                        </a:rPr>
                        <a:t>, in particular the following targets: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Target 10: Enhance </a:t>
                      </a:r>
                      <a:r>
                        <a:rPr lang="en-GB" sz="1000" b="1" dirty="0">
                          <a:solidFill>
                            <a:srgbClr val="0070C0"/>
                          </a:solidFill>
                          <a:latin typeface="Palatino" pitchFamily="2" charset="77"/>
                          <a:ea typeface="Palatino" pitchFamily="2" charset="77"/>
                        </a:rPr>
                        <a:t>biodiversity and sustainability in agriculture</a:t>
                      </a:r>
                      <a:r>
                        <a:rPr lang="en-GB" sz="1000" b="0" dirty="0">
                          <a:solidFill>
                            <a:srgbClr val="0070C0"/>
                          </a:solidFill>
                          <a:latin typeface="Palatino" pitchFamily="2" charset="77"/>
                          <a:ea typeface="Palatino" pitchFamily="2" charset="77"/>
                        </a:rPr>
                        <a:t>, aquaculture, fisheries, and forestry;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Target 16: Enable </a:t>
                      </a:r>
                      <a:r>
                        <a:rPr lang="en-GB" sz="1000" b="1" dirty="0">
                          <a:solidFill>
                            <a:srgbClr val="0070C0"/>
                          </a:solidFill>
                          <a:latin typeface="Palatino" pitchFamily="2" charset="77"/>
                          <a:ea typeface="Palatino" pitchFamily="2" charset="77"/>
                        </a:rPr>
                        <a:t>sustainable consumption choices </a:t>
                      </a:r>
                      <a:r>
                        <a:rPr lang="en-GB" sz="1000" b="0" dirty="0">
                          <a:solidFill>
                            <a:srgbClr val="0070C0"/>
                          </a:solidFill>
                          <a:latin typeface="Palatino" pitchFamily="2" charset="77"/>
                          <a:ea typeface="Palatino" pitchFamily="2" charset="77"/>
                        </a:rPr>
                        <a:t>to reduce waste and overconsumption; </a:t>
                      </a:r>
                      <a:endParaRPr lang="en-NL" sz="1000" b="0" dirty="0">
                        <a:solidFill>
                          <a:srgbClr val="C00000"/>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5375312"/>
                  </a:ext>
                </a:extLst>
              </a:tr>
            </a:tbl>
          </a:graphicData>
        </a:graphic>
      </p:graphicFrame>
      <p:sp>
        <p:nvSpPr>
          <p:cNvPr id="8" name="Titel 1">
            <a:extLst>
              <a:ext uri="{FF2B5EF4-FFF2-40B4-BE49-F238E27FC236}">
                <a16:creationId xmlns:a16="http://schemas.microsoft.com/office/drawing/2014/main" id="{48E0DA8E-B933-F78E-2405-B5C16512B173}"/>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459532A9-46A3-4DEF-8F0D-3A48EAAC2293}"/>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3342715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27CDBA-59F6-A8A5-5171-ECAFBCDD1BE2}"/>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E9A2C16E-5BEA-734C-2B9A-A982606DF841}"/>
              </a:ext>
            </a:extLst>
          </p:cNvPr>
          <p:cNvSpPr>
            <a:spLocks noGrp="1"/>
          </p:cNvSpPr>
          <p:nvPr>
            <p:ph type="sldNum" sz="quarter" idx="12"/>
          </p:nvPr>
        </p:nvSpPr>
        <p:spPr/>
        <p:txBody>
          <a:bodyPr/>
          <a:lstStyle/>
          <a:p>
            <a:fld id="{D725F4C8-A4ED-4F06-9015-63B7B8FAC2B8}" type="slidenum">
              <a:rPr lang="de-DE" smtClean="0"/>
              <a:t>12</a:t>
            </a:fld>
            <a:endParaRPr lang="de-DE"/>
          </a:p>
        </p:txBody>
      </p:sp>
      <p:graphicFrame>
        <p:nvGraphicFramePr>
          <p:cNvPr id="5" name="Table 4">
            <a:extLst>
              <a:ext uri="{FF2B5EF4-FFF2-40B4-BE49-F238E27FC236}">
                <a16:creationId xmlns:a16="http://schemas.microsoft.com/office/drawing/2014/main" id="{77C14A52-42B2-4BA3-208D-1300A9C0EBA3}"/>
              </a:ext>
            </a:extLst>
          </p:cNvPr>
          <p:cNvGraphicFramePr>
            <a:graphicFrameLocks noGrp="1"/>
          </p:cNvGraphicFramePr>
          <p:nvPr/>
        </p:nvGraphicFramePr>
        <p:xfrm>
          <a:off x="944077" y="1642563"/>
          <a:ext cx="10440000" cy="457200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5</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Tackling </a:t>
                      </a:r>
                      <a:r>
                        <a:rPr lang="en-GB" sz="1100" b="1" dirty="0">
                          <a:solidFill>
                            <a:schemeClr val="tx1"/>
                          </a:solidFill>
                          <a:latin typeface="Palatino" pitchFamily="2" charset="77"/>
                          <a:ea typeface="Palatino" pitchFamily="2" charset="77"/>
                        </a:rPr>
                        <a:t>pollution</a:t>
                      </a:r>
                      <a:r>
                        <a:rPr lang="en-GB" sz="1100" b="0" dirty="0">
                          <a:solidFill>
                            <a:schemeClr val="tx1"/>
                          </a:solidFill>
                          <a:latin typeface="Palatino" pitchFamily="2" charset="77"/>
                          <a:ea typeface="Palatino" pitchFamily="2" charset="77"/>
                        </a:rPr>
                        <a:t> caused by soy pesticides in the Brazilian Amazon and Cerrado </a:t>
                      </a:r>
                      <a:r>
                        <a:rPr lang="en-GB" sz="1100" b="1" dirty="0">
                          <a:solidFill>
                            <a:schemeClr val="tx1"/>
                          </a:solidFill>
                          <a:latin typeface="Palatino" pitchFamily="2" charset="77"/>
                          <a:ea typeface="Palatino" pitchFamily="2" charset="77"/>
                        </a:rPr>
                        <a:t>reducing the exports of pesticides</a:t>
                      </a:r>
                      <a:r>
                        <a:rPr lang="en-GB" sz="1100" b="0" dirty="0">
                          <a:solidFill>
                            <a:schemeClr val="tx1"/>
                          </a:solidFill>
                          <a:latin typeface="Palatino" pitchFamily="2" charset="77"/>
                          <a:ea typeface="Palatino" pitchFamily="2" charset="77"/>
                        </a:rPr>
                        <a:t> from EU to Brazil and other sourcing countries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1" dirty="0">
                          <a:solidFill>
                            <a:schemeClr val="tx1"/>
                          </a:solidFill>
                          <a:latin typeface="Palatino" pitchFamily="2" charset="77"/>
                          <a:ea typeface="Palatino" pitchFamily="2" charset="77"/>
                        </a:rPr>
                        <a:t>Stopping the production and exports of pesticides </a:t>
                      </a:r>
                      <a:r>
                        <a:rPr lang="en-GB" sz="1000" b="0" dirty="0">
                          <a:solidFill>
                            <a:schemeClr val="tx1"/>
                          </a:solidFill>
                          <a:latin typeface="Palatino" pitchFamily="2" charset="77"/>
                          <a:ea typeface="Palatino" pitchFamily="2" charset="77"/>
                        </a:rPr>
                        <a:t>that are forbidden in non-EU countries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0" kern="1200" dirty="0">
                          <a:solidFill>
                            <a:srgbClr val="C00000"/>
                          </a:solidFill>
                          <a:latin typeface="Palatino" pitchFamily="2" charset="77"/>
                          <a:ea typeface="Palatino" pitchFamily="2" charset="77"/>
                          <a:cs typeface="+mn-cs"/>
                        </a:rPr>
                        <a:t>Not a single mention on pesticides, or agribusiness-driven pollution in the EUDR. The only mention to pollution is on the following context: “</a:t>
                      </a:r>
                      <a:r>
                        <a:rPr lang="en-GB" sz="1000" b="0" kern="1200" dirty="0">
                          <a:solidFill>
                            <a:srgbClr val="C00000"/>
                          </a:solidFill>
                          <a:latin typeface="Palatino" pitchFamily="2" charset="77"/>
                          <a:ea typeface="Palatino" pitchFamily="2" charset="77"/>
                          <a:cs typeface="+mn-cs"/>
                        </a:rPr>
                        <a:t>In 2019, the Commission adopted several initiatives to address the global environmental crises, including specific actions on deforestation. (…) Furthermore, the European Green Deal aims to provide citizens and future generations with, inter alia, fresh air, clean water, healthy soil and biodiversity. To that end, (…) EU Action Plan: ‘Towards Zero </a:t>
                      </a:r>
                      <a:r>
                        <a:rPr lang="en-GB" sz="1000" b="1" kern="1200" dirty="0">
                          <a:solidFill>
                            <a:srgbClr val="C00000"/>
                          </a:solidFill>
                          <a:latin typeface="Palatino" pitchFamily="2" charset="77"/>
                          <a:ea typeface="Palatino" pitchFamily="2" charset="77"/>
                          <a:cs typeface="+mn-cs"/>
                        </a:rPr>
                        <a:t>Pollution</a:t>
                      </a:r>
                      <a:r>
                        <a:rPr lang="en-GB" sz="1000" b="0" kern="1200" dirty="0">
                          <a:solidFill>
                            <a:srgbClr val="C00000"/>
                          </a:solidFill>
                          <a:latin typeface="Palatino" pitchFamily="2" charset="77"/>
                          <a:ea typeface="Palatino" pitchFamily="2" charset="77"/>
                          <a:cs typeface="+mn-cs"/>
                        </a:rPr>
                        <a:t> for Air, Water and Soil’” </a:t>
                      </a:r>
                      <a:r>
                        <a:rPr lang="en-GB" sz="1000" b="0" dirty="0">
                          <a:solidFill>
                            <a:srgbClr val="C00000"/>
                          </a:solidFill>
                          <a:latin typeface="Palatino" pitchFamily="2" charset="77"/>
                          <a:ea typeface="Palatino" pitchFamily="2" charset="77"/>
                        </a:rPr>
                        <a:t>(EUDR text, pg. 2/42) </a:t>
                      </a:r>
                      <a:endParaRPr lang="en-GB" sz="1000" b="0" kern="1200" dirty="0">
                        <a:solidFill>
                          <a:srgbClr val="C00000"/>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1246254">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L" sz="1000" b="0" kern="1200" dirty="0">
                          <a:solidFill>
                            <a:srgbClr val="0070C0"/>
                          </a:solidFill>
                          <a:latin typeface="Palatino" pitchFamily="2" charset="77"/>
                          <a:ea typeface="Palatino" pitchFamily="2" charset="77"/>
                          <a:cs typeface="+mn-cs"/>
                        </a:rPr>
                        <a:t>Introduction, Para 13. ”</a:t>
                      </a:r>
                      <a:r>
                        <a:rPr lang="en-GB" sz="1000" b="0" kern="1200" dirty="0">
                          <a:solidFill>
                            <a:srgbClr val="0070C0"/>
                          </a:solidFill>
                          <a:latin typeface="Palatino" pitchFamily="2" charset="77"/>
                          <a:ea typeface="Palatino" pitchFamily="2" charset="77"/>
                          <a:cs typeface="+mn-cs"/>
                        </a:rPr>
                        <a:t>Due diligence requirements under this Directive should contribute to achieving the objectives of the </a:t>
                      </a:r>
                      <a:r>
                        <a:rPr lang="en-GB" sz="1000" b="1" kern="1200" dirty="0">
                          <a:solidFill>
                            <a:srgbClr val="0070C0"/>
                          </a:solidFill>
                          <a:latin typeface="Palatino" pitchFamily="2" charset="77"/>
                          <a:ea typeface="Palatino" pitchFamily="2" charset="77"/>
                          <a:cs typeface="+mn-cs"/>
                        </a:rPr>
                        <a:t>EU Action Plan Towards Zero Pollution for Air, Water and Soil</a:t>
                      </a:r>
                      <a:r>
                        <a:rPr lang="en-GB" sz="1000" b="0" kern="1200" dirty="0">
                          <a:solidFill>
                            <a:srgbClr val="0070C0"/>
                          </a:solidFill>
                          <a:latin typeface="Palatino" pitchFamily="2" charset="77"/>
                          <a:ea typeface="Palatino" pitchFamily="2" charset="77"/>
                          <a:cs typeface="+mn-cs"/>
                        </a:rPr>
                        <a:t>, of creating a toxic-free environment and of protecting the health and well-being of people, animals and ecosystems from environment-related risks and negative impacts.” (CSDDD text, pg. 3/58).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rgbClr val="0070C0"/>
                          </a:solidFill>
                          <a:latin typeface="Palatino" pitchFamily="2" charset="77"/>
                          <a:ea typeface="Palatino" pitchFamily="2" charset="77"/>
                          <a:cs typeface="+mn-cs"/>
                        </a:rPr>
                        <a:t>Introduction, Para 32: “This Directive aims to comprehensively cover human rights, including all five fundamental principles and rights at work as defined in the </a:t>
                      </a:r>
                      <a:r>
                        <a:rPr lang="en-GB" sz="1000" b="1" kern="1200" dirty="0">
                          <a:solidFill>
                            <a:srgbClr val="0070C0"/>
                          </a:solidFill>
                          <a:latin typeface="Palatino" pitchFamily="2" charset="77"/>
                          <a:ea typeface="Palatino" pitchFamily="2" charset="77"/>
                          <a:cs typeface="+mn-cs"/>
                        </a:rPr>
                        <a:t>1998 ILO Declaration on fundamental principles and rights at work</a:t>
                      </a:r>
                      <a:r>
                        <a:rPr lang="en-GB" sz="1000" b="0" kern="1200" dirty="0">
                          <a:solidFill>
                            <a:srgbClr val="0070C0"/>
                          </a:solidFill>
                          <a:latin typeface="Palatino" pitchFamily="2" charset="77"/>
                          <a:ea typeface="Palatino" pitchFamily="2" charset="77"/>
                          <a:cs typeface="+mn-cs"/>
                        </a:rPr>
                        <a:t>. In order to achieve a meaningful contribution to the sustainability transition, due diligence under this Directive should be carried out with respect to adverse human rights impacts on persons resulting from the abuse of one of the rights as enshrined in the international instruments listed in Part I, Section 1, of the Annex to this Directive  (…)  Those prohibitions include the prohibition of causing any measurable </a:t>
                      </a:r>
                      <a:r>
                        <a:rPr lang="en-GB" sz="1000" b="1" kern="1200" dirty="0">
                          <a:solidFill>
                            <a:srgbClr val="0070C0"/>
                          </a:solidFill>
                          <a:latin typeface="Palatino" pitchFamily="2" charset="77"/>
                          <a:ea typeface="Palatino" pitchFamily="2" charset="77"/>
                          <a:cs typeface="+mn-cs"/>
                        </a:rPr>
                        <a:t>environmental degradation, such as harmful soil change, water or air pollution, harmful emissions, excessive water consumption, degradation of land, or any other impact on natural resources, such as deforestation, that substantially impairs the natural bases for the preservation and production of food, or that denies a person access to safe and clean drinking water</a:t>
                      </a:r>
                      <a:r>
                        <a:rPr lang="en-GB" sz="1000" b="0" kern="1200" dirty="0">
                          <a:solidFill>
                            <a:srgbClr val="0070C0"/>
                          </a:solidFill>
                          <a:latin typeface="Palatino" pitchFamily="2" charset="77"/>
                          <a:ea typeface="Palatino" pitchFamily="2" charset="77"/>
                          <a:cs typeface="+mn-cs"/>
                        </a:rPr>
                        <a:t>, or that makes it difficult for a person to access sanitary facilities or destroys them, or that harms a person’s health, safety, normal use of land or lawfully acquired possessions, or that substantially adversely affects ecosystem services through which an ecosystem contributes directly or indirectly to human wellbeing. ” </a:t>
                      </a:r>
                      <a:r>
                        <a:rPr lang="en-GB" sz="1000" b="0" dirty="0">
                          <a:solidFill>
                            <a:schemeClr val="tx1"/>
                          </a:solidFill>
                          <a:latin typeface="Palatino" pitchFamily="2" charset="77"/>
                          <a:ea typeface="Palatino" pitchFamily="2" charset="77"/>
                        </a:rPr>
                        <a:t>(</a:t>
                      </a:r>
                      <a:r>
                        <a:rPr lang="en-GB" sz="1000" b="0" kern="1200" dirty="0">
                          <a:solidFill>
                            <a:srgbClr val="0070C0"/>
                          </a:solidFill>
                          <a:latin typeface="Palatino" pitchFamily="2" charset="77"/>
                          <a:ea typeface="Palatino" pitchFamily="2" charset="77"/>
                          <a:cs typeface="+mn-cs"/>
                        </a:rPr>
                        <a:t>CSDDD text, pg. 8/58).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rgbClr val="0070C0"/>
                          </a:solidFill>
                          <a:latin typeface="Palatino" pitchFamily="2" charset="77"/>
                          <a:ea typeface="Palatino" pitchFamily="2" charset="77"/>
                          <a:cs typeface="+mn-cs"/>
                        </a:rPr>
                        <a:t>Part II, Para 15., “The obligation to prevent the pollution from ships, interpreted in line with the </a:t>
                      </a:r>
                      <a:r>
                        <a:rPr lang="en-GB" sz="1000" b="1" kern="1200" dirty="0">
                          <a:solidFill>
                            <a:srgbClr val="0070C0"/>
                          </a:solidFill>
                          <a:latin typeface="Palatino" pitchFamily="2" charset="77"/>
                          <a:ea typeface="Palatino" pitchFamily="2" charset="77"/>
                          <a:cs typeface="+mn-cs"/>
                        </a:rPr>
                        <a:t>International Convention for the Prevention of Pollution from Ships</a:t>
                      </a:r>
                      <a:r>
                        <a:rPr lang="en-GB" sz="1000" b="0" kern="1200" dirty="0">
                          <a:solidFill>
                            <a:srgbClr val="0070C0"/>
                          </a:solidFill>
                          <a:latin typeface="Palatino" pitchFamily="2" charset="77"/>
                          <a:ea typeface="Palatino" pitchFamily="2" charset="77"/>
                          <a:cs typeface="+mn-cs"/>
                        </a:rPr>
                        <a:t> of 2 November 1973,”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But no specific mention to exporting pesticides from the EU is there. So, a much-needed transformation is the following: EU-headquartered corporations stop producing and, thus, exporting, any chemicals (pesticides, agrotoxins) that are not allowed within the EU’s own territory.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bl>
          </a:graphicData>
        </a:graphic>
      </p:graphicFrame>
      <p:sp>
        <p:nvSpPr>
          <p:cNvPr id="8" name="Titel 1">
            <a:extLst>
              <a:ext uri="{FF2B5EF4-FFF2-40B4-BE49-F238E27FC236}">
                <a16:creationId xmlns:a16="http://schemas.microsoft.com/office/drawing/2014/main" id="{E8C6A3EC-975B-3D82-3069-3A679A20B73E}"/>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BCD436D1-5818-E047-BF40-A1A63A3217C1}"/>
              </a:ext>
            </a:extLst>
          </p:cNvPr>
          <p:cNvSpPr txBox="1"/>
          <p:nvPr/>
        </p:nvSpPr>
        <p:spPr>
          <a:xfrm>
            <a:off x="838200" y="5909028"/>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787891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B933C5-AD4F-979B-1A24-4493F90DD804}"/>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35FED87-1CC0-A4E4-74D3-956D1368B44D}"/>
              </a:ext>
            </a:extLst>
          </p:cNvPr>
          <p:cNvSpPr>
            <a:spLocks noGrp="1"/>
          </p:cNvSpPr>
          <p:nvPr>
            <p:ph type="sldNum" sz="quarter" idx="12"/>
          </p:nvPr>
        </p:nvSpPr>
        <p:spPr/>
        <p:txBody>
          <a:bodyPr/>
          <a:lstStyle/>
          <a:p>
            <a:fld id="{D725F4C8-A4ED-4F06-9015-63B7B8FAC2B8}" type="slidenum">
              <a:rPr lang="de-DE" smtClean="0"/>
              <a:t>13</a:t>
            </a:fld>
            <a:endParaRPr lang="de-DE"/>
          </a:p>
        </p:txBody>
      </p:sp>
      <p:graphicFrame>
        <p:nvGraphicFramePr>
          <p:cNvPr id="5" name="Table 4">
            <a:extLst>
              <a:ext uri="{FF2B5EF4-FFF2-40B4-BE49-F238E27FC236}">
                <a16:creationId xmlns:a16="http://schemas.microsoft.com/office/drawing/2014/main" id="{6551A0DC-CCD3-58E9-A2FE-3E4A18234100}"/>
              </a:ext>
            </a:extLst>
          </p:cNvPr>
          <p:cNvGraphicFramePr>
            <a:graphicFrameLocks noGrp="1"/>
          </p:cNvGraphicFramePr>
          <p:nvPr/>
        </p:nvGraphicFramePr>
        <p:xfrm>
          <a:off x="944077" y="1642563"/>
          <a:ext cx="10440000" cy="295640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76184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5</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Tackling </a:t>
                      </a:r>
                      <a:r>
                        <a:rPr lang="en-GB" sz="1100" b="1" dirty="0">
                          <a:solidFill>
                            <a:schemeClr val="tx1"/>
                          </a:solidFill>
                          <a:latin typeface="Palatino" pitchFamily="2" charset="77"/>
                          <a:ea typeface="Palatino" pitchFamily="2" charset="77"/>
                        </a:rPr>
                        <a:t>pollution</a:t>
                      </a:r>
                      <a:r>
                        <a:rPr lang="en-GB" sz="1100" b="0" dirty="0">
                          <a:solidFill>
                            <a:schemeClr val="tx1"/>
                          </a:solidFill>
                          <a:latin typeface="Palatino" pitchFamily="2" charset="77"/>
                          <a:ea typeface="Palatino" pitchFamily="2" charset="77"/>
                        </a:rPr>
                        <a:t> caused by soy pesticides in the Brazilian Amazon and Cerrado </a:t>
                      </a:r>
                      <a:r>
                        <a:rPr lang="en-GB" sz="1100" b="1" dirty="0">
                          <a:solidFill>
                            <a:schemeClr val="tx1"/>
                          </a:solidFill>
                          <a:latin typeface="Palatino" pitchFamily="2" charset="77"/>
                          <a:ea typeface="Palatino" pitchFamily="2" charset="77"/>
                        </a:rPr>
                        <a:t>reducing the exports of pesticides</a:t>
                      </a:r>
                      <a:r>
                        <a:rPr lang="en-GB" sz="1100" b="0" dirty="0">
                          <a:solidFill>
                            <a:schemeClr val="tx1"/>
                          </a:solidFill>
                          <a:latin typeface="Palatino" pitchFamily="2" charset="77"/>
                          <a:ea typeface="Palatino" pitchFamily="2" charset="77"/>
                        </a:rPr>
                        <a:t> from EU to Brazil and other sourcing countries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b="1" dirty="0">
                          <a:solidFill>
                            <a:schemeClr val="tx1"/>
                          </a:solidFill>
                          <a:latin typeface="Palatino" pitchFamily="2" charset="77"/>
                          <a:ea typeface="Palatino" pitchFamily="2" charset="77"/>
                        </a:rPr>
                        <a:t>Stopping the production and exports of pesticides </a:t>
                      </a:r>
                      <a:r>
                        <a:rPr lang="en-GB" sz="1000" b="0" dirty="0">
                          <a:solidFill>
                            <a:schemeClr val="tx1"/>
                          </a:solidFill>
                          <a:latin typeface="Palatino" pitchFamily="2" charset="77"/>
                          <a:ea typeface="Palatino" pitchFamily="2" charset="77"/>
                        </a:rPr>
                        <a:t>that are forbidden in non-EU countries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Kunming-Montreal Global Biodiversity Framework (2022)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rgbClr val="0070C0"/>
                          </a:solidFill>
                          <a:latin typeface="Palatino" pitchFamily="2" charset="77"/>
                          <a:ea typeface="Palatino" pitchFamily="2" charset="77"/>
                        </a:rPr>
                        <a:t>This change is somehow associated with the </a:t>
                      </a:r>
                      <a:r>
                        <a:rPr lang="en-GB" sz="1000" b="0" dirty="0" err="1">
                          <a:solidFill>
                            <a:srgbClr val="0070C0"/>
                          </a:solidFill>
                          <a:latin typeface="Palatino" pitchFamily="2" charset="77"/>
                          <a:ea typeface="Palatino" pitchFamily="2" charset="77"/>
                        </a:rPr>
                        <a:t>Framewok</a:t>
                      </a:r>
                      <a:r>
                        <a:rPr lang="en-GB" sz="1000" b="0" dirty="0">
                          <a:solidFill>
                            <a:srgbClr val="0070C0"/>
                          </a:solidFill>
                          <a:latin typeface="Palatino" pitchFamily="2" charset="77"/>
                          <a:ea typeface="Palatino" pitchFamily="2" charset="77"/>
                        </a:rPr>
                        <a:t>, in particular the following target: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Target 7: </a:t>
                      </a:r>
                      <a:r>
                        <a:rPr lang="en-GB" sz="1000" b="1" dirty="0">
                          <a:solidFill>
                            <a:srgbClr val="0070C0"/>
                          </a:solidFill>
                          <a:latin typeface="Palatino" pitchFamily="2" charset="77"/>
                          <a:ea typeface="Palatino" pitchFamily="2" charset="77"/>
                        </a:rPr>
                        <a:t>Reduce pollution </a:t>
                      </a:r>
                      <a:r>
                        <a:rPr lang="en-GB" sz="1000" b="0" dirty="0">
                          <a:solidFill>
                            <a:srgbClr val="0070C0"/>
                          </a:solidFill>
                          <a:latin typeface="Palatino" pitchFamily="2" charset="77"/>
                          <a:ea typeface="Palatino" pitchFamily="2" charset="77"/>
                        </a:rPr>
                        <a:t>to levels that are not harmful to biodiversity;</a:t>
                      </a:r>
                      <a:endParaRPr lang="en-NL" sz="1000" b="1"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1756738">
                <a:tc vMerge="1">
                  <a: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GB" sz="10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1" dirty="0">
                          <a:solidFill>
                            <a:schemeClr val="tx1"/>
                          </a:solidFill>
                          <a:latin typeface="Palatino" pitchFamily="2" charset="77"/>
                          <a:ea typeface="Palatino" pitchFamily="2" charset="77"/>
                        </a:rPr>
                        <a:t>Cartagena Protocol on Biosafety (2000)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0070C0"/>
                          </a:solidFill>
                          <a:latin typeface="Palatino" pitchFamily="2" charset="77"/>
                          <a:ea typeface="Palatino" pitchFamily="2" charset="77"/>
                        </a:rPr>
                        <a:t>This protocol is an international agreement supplementing the Convention on </a:t>
                      </a:r>
                      <a:r>
                        <a:rPr lang="en-GB" sz="1000" b="0" dirty="0" err="1">
                          <a:solidFill>
                            <a:srgbClr val="0070C0"/>
                          </a:solidFill>
                          <a:latin typeface="Palatino" pitchFamily="2" charset="77"/>
                          <a:ea typeface="Palatino" pitchFamily="2" charset="77"/>
                        </a:rPr>
                        <a:t>Biologcial</a:t>
                      </a:r>
                      <a:r>
                        <a:rPr lang="en-GB" sz="1000" b="0" dirty="0">
                          <a:solidFill>
                            <a:srgbClr val="0070C0"/>
                          </a:solidFill>
                          <a:latin typeface="Palatino" pitchFamily="2" charset="77"/>
                          <a:ea typeface="Palatino" pitchFamily="2" charset="77"/>
                        </a:rPr>
                        <a:t> Diversity that aims to ensure the safe handling, transport and use of </a:t>
                      </a:r>
                      <a:r>
                        <a:rPr lang="en-GB" sz="1000" b="1" dirty="0">
                          <a:solidFill>
                            <a:srgbClr val="0070C0"/>
                          </a:solidFill>
                          <a:latin typeface="Palatino" pitchFamily="2" charset="77"/>
                          <a:ea typeface="Palatino" pitchFamily="2" charset="77"/>
                        </a:rPr>
                        <a:t>living modified organisms (LMOs) </a:t>
                      </a:r>
                      <a:r>
                        <a:rPr lang="en-GB" sz="1000" b="0" dirty="0">
                          <a:solidFill>
                            <a:srgbClr val="0070C0"/>
                          </a:solidFill>
                          <a:latin typeface="Palatino" pitchFamily="2" charset="77"/>
                          <a:ea typeface="Palatino" pitchFamily="2" charset="77"/>
                        </a:rPr>
                        <a:t>resulting from </a:t>
                      </a:r>
                      <a:r>
                        <a:rPr lang="en-GB" sz="1000" b="1" dirty="0">
                          <a:solidFill>
                            <a:srgbClr val="0070C0"/>
                          </a:solidFill>
                          <a:latin typeface="Palatino" pitchFamily="2" charset="77"/>
                          <a:ea typeface="Palatino" pitchFamily="2" charset="77"/>
                        </a:rPr>
                        <a:t>modern biotechnology that may have adverse effects on biological diversity</a:t>
                      </a:r>
                      <a:r>
                        <a:rPr lang="en-GB" sz="1000" b="0" dirty="0">
                          <a:solidFill>
                            <a:srgbClr val="0070C0"/>
                          </a:solidFill>
                          <a:latin typeface="Palatino" pitchFamily="2" charset="77"/>
                          <a:ea typeface="Palatino" pitchFamily="2" charset="77"/>
                        </a:rPr>
                        <a:t>, taking also into account risks to human health.</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0070C0"/>
                          </a:solidFill>
                          <a:latin typeface="Palatino" pitchFamily="2" charset="77"/>
                          <a:ea typeface="Palatino" pitchFamily="2" charset="77"/>
                        </a:rPr>
                        <a:t>This change is somehow associated with the Cartagena Protocol, since the </a:t>
                      </a:r>
                      <a:r>
                        <a:rPr lang="en-GB" sz="1000" b="1" dirty="0">
                          <a:solidFill>
                            <a:srgbClr val="0070C0"/>
                          </a:solidFill>
                          <a:latin typeface="Palatino" pitchFamily="2" charset="77"/>
                          <a:ea typeface="Palatino" pitchFamily="2" charset="77"/>
                        </a:rPr>
                        <a:t>cultivation of certain LMO and GMO crops </a:t>
                      </a:r>
                      <a:r>
                        <a:rPr lang="en-GB" sz="1000" b="0" dirty="0">
                          <a:solidFill>
                            <a:srgbClr val="0070C0"/>
                          </a:solidFill>
                          <a:latin typeface="Palatino" pitchFamily="2" charset="77"/>
                          <a:ea typeface="Palatino" pitchFamily="2" charset="77"/>
                        </a:rPr>
                        <a:t>(e.g., of soybeans) </a:t>
                      </a:r>
                      <a:r>
                        <a:rPr lang="en-GB" sz="1000" b="1" dirty="0">
                          <a:solidFill>
                            <a:srgbClr val="0070C0"/>
                          </a:solidFill>
                          <a:latin typeface="Palatino" pitchFamily="2" charset="77"/>
                          <a:ea typeface="Palatino" pitchFamily="2" charset="77"/>
                        </a:rPr>
                        <a:t>can lead to increased pesticide use</a:t>
                      </a:r>
                      <a:r>
                        <a:rPr lang="en-GB" sz="1000" b="0" dirty="0">
                          <a:solidFill>
                            <a:srgbClr val="0070C0"/>
                          </a:solidFill>
                          <a:latin typeface="Palatino" pitchFamily="2" charset="77"/>
                          <a:ea typeface="Palatino" pitchFamily="2" charset="77"/>
                        </a:rPr>
                        <a:t>, particularly when pests develop resistance to the traits engineered into the crops.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000" b="0" dirty="0">
                        <a:solidFill>
                          <a:srgbClr val="0070C0"/>
                        </a:solidFill>
                        <a:latin typeface="Palatino" pitchFamily="2" charset="77"/>
                        <a:ea typeface="Palatino" pitchFamily="2" charset="77"/>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0070C0"/>
                          </a:solidFill>
                          <a:latin typeface="Palatino" pitchFamily="2" charset="77"/>
                          <a:ea typeface="Palatino" pitchFamily="2" charset="77"/>
                        </a:rPr>
                        <a:t>“Given that a significant proportion of soy is genetically modified, the Cartagena Protocol could effect the type of soy products that can be traded between Brazil and the Netherlands.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0070C0"/>
                          </a:solidFill>
                          <a:latin typeface="Palatino" pitchFamily="2" charset="77"/>
                          <a:ea typeface="Palatino" pitchFamily="2" charset="77"/>
                        </a:rPr>
                        <a:t>Genetically modified feed given to cattle could fall under the purview of the protocol, affecting beef exports.” (Policy scoping spreadsheet (UNEP-WCMC/PLANET4B)</a:t>
                      </a:r>
                      <a:endParaRPr lang="en-NL" sz="1000" b="0" dirty="0">
                        <a:solidFill>
                          <a:srgbClr val="0070C0"/>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6368531"/>
                  </a:ext>
                </a:extLst>
              </a:tr>
            </a:tbl>
          </a:graphicData>
        </a:graphic>
      </p:graphicFrame>
      <p:sp>
        <p:nvSpPr>
          <p:cNvPr id="8" name="Titel 1">
            <a:extLst>
              <a:ext uri="{FF2B5EF4-FFF2-40B4-BE49-F238E27FC236}">
                <a16:creationId xmlns:a16="http://schemas.microsoft.com/office/drawing/2014/main" id="{E3779242-0ED2-5D7F-D9AA-617B3ECAAEB6}"/>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1C9C7F65-35BF-6C15-1BF0-987D806522CC}"/>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1065649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3DEF7-2DC5-C546-3B5D-FB65375C0306}"/>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B9BF68CD-05D9-ACBC-E95C-2CCF6AAF2D88}"/>
              </a:ext>
            </a:extLst>
          </p:cNvPr>
          <p:cNvSpPr>
            <a:spLocks noGrp="1"/>
          </p:cNvSpPr>
          <p:nvPr>
            <p:ph type="sldNum" sz="quarter" idx="12"/>
          </p:nvPr>
        </p:nvSpPr>
        <p:spPr/>
        <p:txBody>
          <a:bodyPr/>
          <a:lstStyle/>
          <a:p>
            <a:fld id="{D725F4C8-A4ED-4F06-9015-63B7B8FAC2B8}" type="slidenum">
              <a:rPr lang="de-DE" smtClean="0"/>
              <a:t>14</a:t>
            </a:fld>
            <a:endParaRPr lang="de-DE"/>
          </a:p>
        </p:txBody>
      </p:sp>
      <p:graphicFrame>
        <p:nvGraphicFramePr>
          <p:cNvPr id="5" name="Table 4">
            <a:extLst>
              <a:ext uri="{FF2B5EF4-FFF2-40B4-BE49-F238E27FC236}">
                <a16:creationId xmlns:a16="http://schemas.microsoft.com/office/drawing/2014/main" id="{4B6718EA-77CF-5EA6-2010-B6DD4818E93B}"/>
              </a:ext>
            </a:extLst>
          </p:cNvPr>
          <p:cNvGraphicFramePr>
            <a:graphicFrameLocks noGrp="1"/>
          </p:cNvGraphicFramePr>
          <p:nvPr/>
        </p:nvGraphicFramePr>
        <p:xfrm>
          <a:off x="944077" y="1642563"/>
          <a:ext cx="10440000" cy="2983614"/>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6</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Understanding historical perspectives on soy-based agriculture &amp; bring these stories into </a:t>
                      </a:r>
                      <a:r>
                        <a:rPr lang="en-GB" sz="1100" b="1" dirty="0">
                          <a:solidFill>
                            <a:schemeClr val="tx1"/>
                          </a:solidFill>
                          <a:latin typeface="Palatino" pitchFamily="2" charset="77"/>
                          <a:ea typeface="Palatino" pitchFamily="2" charset="77"/>
                        </a:rPr>
                        <a:t>public debates </a:t>
                      </a:r>
                      <a:r>
                        <a:rPr lang="en-GB" sz="1100" b="0" dirty="0">
                          <a:solidFill>
                            <a:schemeClr val="tx1"/>
                          </a:solidFill>
                          <a:latin typeface="Palatino" pitchFamily="2" charset="77"/>
                          <a:ea typeface="Palatino" pitchFamily="2" charset="77"/>
                        </a:rPr>
                        <a:t>and cultural imagination (</a:t>
                      </a:r>
                      <a:r>
                        <a:rPr lang="en-GB" sz="1100" b="1" dirty="0">
                          <a:solidFill>
                            <a:schemeClr val="tx1"/>
                          </a:solidFill>
                          <a:latin typeface="Palatino" pitchFamily="2" charset="77"/>
                          <a:ea typeface="Palatino" pitchFamily="2" charset="77"/>
                        </a:rPr>
                        <a:t>raise public awareness</a:t>
                      </a:r>
                      <a:r>
                        <a:rPr lang="en-GB" sz="1100" b="0" dirty="0">
                          <a:solidFill>
                            <a:schemeClr val="tx1"/>
                          </a:solidFill>
                          <a:latin typeface="Palatino" pitchFamily="2" charset="77"/>
                          <a:ea typeface="Palatino" pitchFamily="2" charset="77"/>
                        </a:rPr>
                        <a:t> about the impacts of the trade of soy/beef on biodiversity)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endParaRPr lang="en-GB" sz="1000" b="0" dirty="0">
                        <a:solidFill>
                          <a:schemeClr val="tx1"/>
                        </a:solidFill>
                        <a:latin typeface="Palatino" pitchFamily="2" charset="77"/>
                        <a:ea typeface="Palatino" pitchFamily="2" charset="77"/>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0070C0"/>
                          </a:solidFill>
                          <a:latin typeface="Palatino" pitchFamily="2" charset="77"/>
                          <a:ea typeface="Palatino" pitchFamily="2" charset="77"/>
                          <a:cs typeface="+mn-cs"/>
                        </a:rPr>
                        <a:t>“In order to increase the accountability of operators and traders, the Commission should publish on its website the list of final judgments against legal persons for infringements of this Regulation and the penalties imposed on them. That information could help competent authorities, other operators and traders carry out their risk assessments and increase the </a:t>
                      </a:r>
                      <a:r>
                        <a:rPr lang="en-GB" sz="1000" b="1" kern="1200" dirty="0">
                          <a:solidFill>
                            <a:srgbClr val="0070C0"/>
                          </a:solidFill>
                          <a:latin typeface="Palatino" pitchFamily="2" charset="77"/>
                          <a:ea typeface="Palatino" pitchFamily="2" charset="77"/>
                          <a:cs typeface="+mn-cs"/>
                        </a:rPr>
                        <a:t>awareness of consumers and civil society</a:t>
                      </a:r>
                      <a:r>
                        <a:rPr lang="en-GB" sz="1000" b="0" kern="1200" dirty="0">
                          <a:solidFill>
                            <a:srgbClr val="0070C0"/>
                          </a:solidFill>
                          <a:latin typeface="Palatino" pitchFamily="2" charset="77"/>
                          <a:ea typeface="Palatino" pitchFamily="2" charset="77"/>
                          <a:cs typeface="+mn-cs"/>
                        </a:rPr>
                        <a:t> as regards operators and traders who infringe this Regulation. (EUDR text, pg. 12/42) </a:t>
                      </a:r>
                      <a:endParaRPr lang="en-GB" sz="1000" b="0" kern="1200" dirty="0">
                        <a:solidFill>
                          <a:schemeClr val="tx1"/>
                        </a:solidFill>
                        <a:latin typeface="Palatino" pitchFamily="2" charset="77"/>
                        <a:ea typeface="Palatino" pitchFamily="2" charset="77"/>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However, this is the only practical action on the EUDR regarding raising public awareness about the issue. Moreover, awareness raising is contained at the EU level, i.e., no mention on raising awareness about the issues in EU trade partners’ populations, in particular in commodity producing countries.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1246254">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0" kern="1200" dirty="0">
                          <a:solidFill>
                            <a:srgbClr val="C00000"/>
                          </a:solidFill>
                          <a:latin typeface="Palatino" pitchFamily="2" charset="77"/>
                          <a:ea typeface="Palatino" pitchFamily="2" charset="77"/>
                          <a:cs typeface="+mn-cs"/>
                        </a:rPr>
                        <a:t>There is no mention about raising public awareness about the negative impacts of beef, soy (or any commodity) value chains in biodiversity or human rights. Strategies to raise awareness about these issues could be important to change “values” of the population toward better prioritizing biodiversity in every-day decisions and behaviours. </a:t>
                      </a:r>
                    </a:p>
                    <a:p>
                      <a:pPr marL="0" indent="0" algn="l">
                        <a:buFont typeface="Arial" panose="020B0604020202020204" pitchFamily="34" charset="0"/>
                        <a:buNone/>
                      </a:pPr>
                      <a:endParaRPr lang="en-NL" sz="10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bl>
          </a:graphicData>
        </a:graphic>
      </p:graphicFrame>
      <p:sp>
        <p:nvSpPr>
          <p:cNvPr id="8" name="Titel 1">
            <a:extLst>
              <a:ext uri="{FF2B5EF4-FFF2-40B4-BE49-F238E27FC236}">
                <a16:creationId xmlns:a16="http://schemas.microsoft.com/office/drawing/2014/main" id="{35D5CDE6-A9F1-BA6E-E95E-43FA680D0AED}"/>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BBA2DA91-4955-D991-330E-C24CCD528EC0}"/>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3990160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10D9B5-2D64-8068-7A17-A20A735069F4}"/>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FFC5DD1B-B107-0964-3F5D-4CB0499CC986}"/>
              </a:ext>
            </a:extLst>
          </p:cNvPr>
          <p:cNvSpPr>
            <a:spLocks noGrp="1"/>
          </p:cNvSpPr>
          <p:nvPr>
            <p:ph type="sldNum" sz="quarter" idx="12"/>
          </p:nvPr>
        </p:nvSpPr>
        <p:spPr/>
        <p:txBody>
          <a:bodyPr/>
          <a:lstStyle/>
          <a:p>
            <a:fld id="{D725F4C8-A4ED-4F06-9015-63B7B8FAC2B8}" type="slidenum">
              <a:rPr lang="de-DE" smtClean="0"/>
              <a:t>15</a:t>
            </a:fld>
            <a:endParaRPr lang="de-DE"/>
          </a:p>
        </p:txBody>
      </p:sp>
      <p:graphicFrame>
        <p:nvGraphicFramePr>
          <p:cNvPr id="5" name="Table 4">
            <a:extLst>
              <a:ext uri="{FF2B5EF4-FFF2-40B4-BE49-F238E27FC236}">
                <a16:creationId xmlns:a16="http://schemas.microsoft.com/office/drawing/2014/main" id="{C1EBB450-8296-39D4-3159-A040DD660BD7}"/>
              </a:ext>
            </a:extLst>
          </p:cNvPr>
          <p:cNvGraphicFramePr>
            <a:graphicFrameLocks noGrp="1"/>
          </p:cNvGraphicFramePr>
          <p:nvPr/>
        </p:nvGraphicFramePr>
        <p:xfrm>
          <a:off x="944077" y="1642563"/>
          <a:ext cx="10440000" cy="274320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401355">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7</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Shape soy &amp; beef stories according to </a:t>
                      </a:r>
                      <a:r>
                        <a:rPr lang="en-GB" sz="1100" b="1" dirty="0">
                          <a:solidFill>
                            <a:schemeClr val="tx1"/>
                          </a:solidFill>
                          <a:latin typeface="Palatino" pitchFamily="2" charset="77"/>
                          <a:ea typeface="Palatino" pitchFamily="2" charset="77"/>
                        </a:rPr>
                        <a:t>different audiences, e.g., </a:t>
                      </a:r>
                      <a:r>
                        <a:rPr lang="en-GB" sz="1100" b="0" dirty="0">
                          <a:solidFill>
                            <a:schemeClr val="tx1"/>
                          </a:solidFill>
                          <a:latin typeface="Palatino" pitchFamily="2" charset="77"/>
                          <a:ea typeface="Palatino" pitchFamily="2" charset="77"/>
                        </a:rPr>
                        <a:t>policymakers, businesses, youth, civil society/general population, different stakeholders impacted by the soy/beef trade system</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100" b="0" dirty="0">
                          <a:solidFill>
                            <a:schemeClr val="tx1"/>
                          </a:solidFill>
                          <a:latin typeface="Palatino" pitchFamily="2" charset="77"/>
                          <a:ea typeface="Palatino" pitchFamily="2" charset="77"/>
                        </a:rPr>
                        <a:t>Documentaries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100" b="0" dirty="0">
                          <a:solidFill>
                            <a:schemeClr val="tx1"/>
                          </a:solidFill>
                          <a:latin typeface="Palatino" pitchFamily="2" charset="77"/>
                          <a:ea typeface="Palatino" pitchFamily="2" charset="77"/>
                        </a:rPr>
                        <a:t>Creative storytelling</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100" b="0" dirty="0">
                          <a:solidFill>
                            <a:schemeClr val="tx1"/>
                          </a:solidFill>
                          <a:latin typeface="Palatino" pitchFamily="2" charset="77"/>
                          <a:ea typeface="Palatino" pitchFamily="2" charset="77"/>
                        </a:rPr>
                        <a:t>Media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No mention to any of this in the EUDR.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However, the EUDR </a:t>
                      </a:r>
                      <a:r>
                        <a:rPr lang="en-GB" sz="1000" b="1" kern="1200" dirty="0">
                          <a:solidFill>
                            <a:srgbClr val="C00000"/>
                          </a:solidFill>
                          <a:latin typeface="Palatino" pitchFamily="2" charset="77"/>
                          <a:ea typeface="Palatino" pitchFamily="2" charset="77"/>
                          <a:cs typeface="+mn-cs"/>
                        </a:rPr>
                        <a:t>could propose a dialogue forum or more structured mechanism to hear the voices of Indigenous peoples, quilombolas, environmental activists, and local communities in sourcing countries. </a:t>
                      </a:r>
                      <a:r>
                        <a:rPr lang="en-GB" sz="1000" b="0" kern="1200" dirty="0">
                          <a:solidFill>
                            <a:srgbClr val="C00000"/>
                          </a:solidFill>
                          <a:latin typeface="Palatino" pitchFamily="2" charset="77"/>
                          <a:ea typeface="Palatino" pitchFamily="2" charset="77"/>
                          <a:cs typeface="+mn-cs"/>
                        </a:rPr>
                        <a:t>For example, when IPLCs identify locally leakages to the regulation, want to propose improvements in the regulation, or simply need better terms. Yet, the EUDR is quite fragile when it comes to hearing the voices of local communities.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1246254">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0" dirty="0">
                          <a:solidFill>
                            <a:srgbClr val="0070C0"/>
                          </a:solidFill>
                          <a:latin typeface="Palatino" pitchFamily="2" charset="77"/>
                          <a:ea typeface="Palatino" pitchFamily="2" charset="77"/>
                        </a:rPr>
                        <a:t>This change is somewhat addressed in the Directive, for example, in Articles 13 (Meaningful engagement with stakeholders) says that “</a:t>
                      </a:r>
                      <a:r>
                        <a:rPr lang="en-GB" sz="1000" b="0" dirty="0">
                          <a:solidFill>
                            <a:srgbClr val="0070C0"/>
                          </a:solidFill>
                          <a:latin typeface="Palatino" pitchFamily="2" charset="77"/>
                          <a:ea typeface="Palatino" pitchFamily="2" charset="77"/>
                        </a:rPr>
                        <a:t>Member States shall ensure that companies </a:t>
                      </a:r>
                      <a:r>
                        <a:rPr lang="en-GB" sz="1000" b="1" dirty="0">
                          <a:solidFill>
                            <a:srgbClr val="0070C0"/>
                          </a:solidFill>
                          <a:latin typeface="Palatino" pitchFamily="2" charset="77"/>
                          <a:ea typeface="Palatino" pitchFamily="2" charset="77"/>
                        </a:rPr>
                        <a:t>take appropriate measures to carry out effective engagement with stakeholders</a:t>
                      </a:r>
                      <a:r>
                        <a:rPr lang="en-GB" sz="1000" b="0" dirty="0">
                          <a:solidFill>
                            <a:srgbClr val="0070C0"/>
                          </a:solidFill>
                          <a:latin typeface="Palatino" pitchFamily="2" charset="77"/>
                          <a:ea typeface="Palatino" pitchFamily="2" charset="77"/>
                        </a:rPr>
                        <a:t>” in the due diligence process, potentially suspending or terminating their activities when needed. (CSDDD text, pp.38/58)</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0" kern="1200" dirty="0">
                          <a:solidFill>
                            <a:srgbClr val="C00000"/>
                          </a:solidFill>
                          <a:latin typeface="Palatino" pitchFamily="2" charset="77"/>
                          <a:ea typeface="Palatino" pitchFamily="2" charset="77"/>
                          <a:cs typeface="+mn-cs"/>
                        </a:rPr>
                        <a:t>However, there is no mention about raising public awareness (e.g., through creative and popular tools such as documentaries, media, etc.) about the negative impacts of beef, soy (or other relevant commodity) supply chains in biodiversity or human rights, in Europe and in sourcing countries. Strategies to raise awareness about these issues could be important to change “values” of the population toward better prioritizing biodiversity in every-day decisions and behaviours.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bl>
          </a:graphicData>
        </a:graphic>
      </p:graphicFrame>
      <p:sp>
        <p:nvSpPr>
          <p:cNvPr id="8" name="Titel 1">
            <a:extLst>
              <a:ext uri="{FF2B5EF4-FFF2-40B4-BE49-F238E27FC236}">
                <a16:creationId xmlns:a16="http://schemas.microsoft.com/office/drawing/2014/main" id="{6EB234AD-6DF5-4D21-C230-C560913D02F6}"/>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E87EBE1F-8ECE-6037-482F-E996F764F05C}"/>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2804196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CC9D1D-52E2-8529-754E-3C9A9BAFA999}"/>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30D5E5E7-2584-35E6-29A5-87380BC28E65}"/>
              </a:ext>
            </a:extLst>
          </p:cNvPr>
          <p:cNvSpPr>
            <a:spLocks noGrp="1"/>
          </p:cNvSpPr>
          <p:nvPr>
            <p:ph type="sldNum" sz="quarter" idx="12"/>
          </p:nvPr>
        </p:nvSpPr>
        <p:spPr/>
        <p:txBody>
          <a:bodyPr/>
          <a:lstStyle/>
          <a:p>
            <a:fld id="{D725F4C8-A4ED-4F06-9015-63B7B8FAC2B8}" type="slidenum">
              <a:rPr lang="de-DE" smtClean="0"/>
              <a:t>16</a:t>
            </a:fld>
            <a:endParaRPr lang="de-DE"/>
          </a:p>
        </p:txBody>
      </p:sp>
      <p:graphicFrame>
        <p:nvGraphicFramePr>
          <p:cNvPr id="5" name="Table 4">
            <a:extLst>
              <a:ext uri="{FF2B5EF4-FFF2-40B4-BE49-F238E27FC236}">
                <a16:creationId xmlns:a16="http://schemas.microsoft.com/office/drawing/2014/main" id="{36337331-82E0-0117-A339-40D76571F208}"/>
              </a:ext>
            </a:extLst>
          </p:cNvPr>
          <p:cNvGraphicFramePr>
            <a:graphicFrameLocks noGrp="1"/>
          </p:cNvGraphicFramePr>
          <p:nvPr/>
        </p:nvGraphicFramePr>
        <p:xfrm>
          <a:off x="944077" y="1642563"/>
          <a:ext cx="10440000" cy="435864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8</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Banning </a:t>
                      </a:r>
                      <a:r>
                        <a:rPr lang="en-GB" sz="1100" b="1" dirty="0">
                          <a:solidFill>
                            <a:schemeClr val="tx1"/>
                          </a:solidFill>
                          <a:latin typeface="Palatino" pitchFamily="2" charset="77"/>
                          <a:ea typeface="Palatino" pitchFamily="2" charset="77"/>
                        </a:rPr>
                        <a:t>financing</a:t>
                      </a:r>
                      <a:r>
                        <a:rPr lang="en-GB" sz="1100" b="0" dirty="0">
                          <a:solidFill>
                            <a:schemeClr val="tx1"/>
                          </a:solidFill>
                          <a:latin typeface="Palatino" pitchFamily="2" charset="77"/>
                          <a:ea typeface="Palatino" pitchFamily="2" charset="77"/>
                        </a:rPr>
                        <a:t> deforestation or forest degradation, by means of applying the necessary financial measures to banks, chemical companies, trading companies, large agribusiness firms, or others </a:t>
                      </a:r>
                      <a:r>
                        <a:rPr lang="en-GB" sz="1100" b="1" dirty="0">
                          <a:solidFill>
                            <a:schemeClr val="tx1"/>
                          </a:solidFill>
                          <a:latin typeface="Palatino" pitchFamily="2" charset="77"/>
                          <a:ea typeface="Palatino" pitchFamily="2" charset="77"/>
                        </a:rPr>
                        <a:t>linked to intensive farming production &amp; trade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EU Biodiversity Strategy for 2030 </a:t>
                      </a:r>
                    </a:p>
                    <a:p>
                      <a:r>
                        <a:rPr lang="en-GB" sz="1000" b="0" dirty="0">
                          <a:solidFill>
                            <a:srgbClr val="0070C0"/>
                          </a:solidFill>
                          <a:latin typeface="Palatino" pitchFamily="2" charset="77"/>
                          <a:ea typeface="Palatino" pitchFamily="2" charset="77"/>
                        </a:rPr>
                        <a:t>Partially addresses this change through:</a:t>
                      </a:r>
                    </a:p>
                    <a:p>
                      <a:r>
                        <a:rPr lang="en-GB" sz="1000" b="0" dirty="0">
                          <a:solidFill>
                            <a:srgbClr val="0070C0"/>
                          </a:solidFill>
                          <a:latin typeface="Palatino" pitchFamily="2" charset="77"/>
                          <a:ea typeface="Palatino" pitchFamily="2" charset="77"/>
                        </a:rPr>
                        <a:t>a) Pillar 4 (A global biodiversity agenda), to encourage global action through external policies, trade agreements and bilateral programmes), especially through key commitment to “cooperate with partners to mainstream biodiversity into all development and partnership policies, increase </a:t>
                      </a:r>
                      <a:r>
                        <a:rPr lang="en-GB" sz="1000" b="1" dirty="0">
                          <a:solidFill>
                            <a:srgbClr val="0070C0"/>
                          </a:solidFill>
                          <a:latin typeface="Palatino" pitchFamily="2" charset="77"/>
                          <a:ea typeface="Palatino" pitchFamily="2" charset="77"/>
                        </a:rPr>
                        <a:t>financial support and phase out subsidies harmful</a:t>
                      </a:r>
                      <a:r>
                        <a:rPr lang="en-GB" sz="1000" b="0" dirty="0">
                          <a:solidFill>
                            <a:srgbClr val="0070C0"/>
                          </a:solidFill>
                          <a:latin typeface="Palatino" pitchFamily="2" charset="77"/>
                          <a:ea typeface="Palatino" pitchFamily="2" charset="77"/>
                        </a:rPr>
                        <a:t> to biodiversity.</a:t>
                      </a:r>
                    </a:p>
                    <a:p>
                      <a:r>
                        <a:rPr lang="en-GB" sz="1000" b="0" dirty="0">
                          <a:solidFill>
                            <a:srgbClr val="C00000"/>
                          </a:solidFill>
                          <a:latin typeface="Palatino" pitchFamily="2" charset="77"/>
                          <a:ea typeface="Palatino" pitchFamily="2" charset="77"/>
                        </a:rPr>
                        <a:t>Yet, the EU Biodiversity strategy do not tackle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415418">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0" kern="1200" dirty="0">
                          <a:solidFill>
                            <a:srgbClr val="0070C0"/>
                          </a:solidFill>
                          <a:latin typeface="Palatino" pitchFamily="2" charset="77"/>
                          <a:ea typeface="Palatino" pitchFamily="2" charset="77"/>
                          <a:cs typeface="+mn-cs"/>
                        </a:rPr>
                        <a:t>Chapter 8 (Review), Article 34 (Review): “</a:t>
                      </a:r>
                      <a:r>
                        <a:rPr lang="en-GB" sz="1000" b="0" kern="1200" dirty="0">
                          <a:solidFill>
                            <a:srgbClr val="0070C0"/>
                          </a:solidFill>
                          <a:latin typeface="Palatino" pitchFamily="2" charset="77"/>
                          <a:ea typeface="Palatino" pitchFamily="2" charset="77"/>
                          <a:cs typeface="+mn-cs"/>
                        </a:rPr>
                        <a:t>The impact assessment referred to in paragraph 2 shall also evaluate the role of </a:t>
                      </a:r>
                      <a:r>
                        <a:rPr lang="en-GB" sz="1000" b="1" kern="1200" dirty="0">
                          <a:solidFill>
                            <a:srgbClr val="0070C0"/>
                          </a:solidFill>
                          <a:latin typeface="Palatino" pitchFamily="2" charset="77"/>
                          <a:ea typeface="Palatino" pitchFamily="2" charset="77"/>
                          <a:cs typeface="+mn-cs"/>
                        </a:rPr>
                        <a:t>financial institutions</a:t>
                      </a:r>
                      <a:r>
                        <a:rPr lang="en-GB" sz="1000" b="0" kern="1200" dirty="0">
                          <a:solidFill>
                            <a:srgbClr val="0070C0"/>
                          </a:solidFill>
                          <a:latin typeface="Palatino" pitchFamily="2" charset="77"/>
                          <a:ea typeface="Palatino" pitchFamily="2" charset="77"/>
                          <a:cs typeface="+mn-cs"/>
                        </a:rPr>
                        <a:t> in preventing financial flows that contribute directly or indirectly to deforestation and forest degradation and assess the need to provide for any specific obligations for financial institutions in Union legal acts in that regard, taking into account any relevant existing horizontal and sectoral legislation.” (EUDR text, pg. 35/42)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C00000"/>
                          </a:solidFill>
                          <a:latin typeface="Palatino" pitchFamily="2" charset="77"/>
                          <a:ea typeface="Palatino" pitchFamily="2" charset="77"/>
                        </a:rPr>
                        <a:t>But it would also be important to prevent EU funding for large scale agribusiness firms and related businesses (e.g., pesticide producing and exporting MNCs). </a:t>
                      </a:r>
                      <a:endParaRPr lang="en-GB" sz="1000" b="0" kern="1200" dirty="0">
                        <a:solidFill>
                          <a:schemeClr val="tx1"/>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r h="830836">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endParaRPr lang="en-GB" sz="1000" b="1" dirty="0">
                        <a:solidFill>
                          <a:schemeClr val="tx1"/>
                        </a:solidFill>
                        <a:latin typeface="Palatino" pitchFamily="2" charset="77"/>
                        <a:ea typeface="Palatino" pitchFamily="2" charset="77"/>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C00000"/>
                          </a:solidFill>
                          <a:latin typeface="Palatino" pitchFamily="2" charset="77"/>
                          <a:ea typeface="Palatino" pitchFamily="2" charset="77"/>
                        </a:rPr>
                        <a:t>There is no direct mention on the Directive to banning financing or subsiding activities (directly or indirectly) leading to deforestation or forest degradation, but Para 31 observes that Member States can adopt more stringent regulations, for “regulating specific adverse impacts or specific sectors”, for example, finance.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C00000"/>
                          </a:solidFill>
                          <a:latin typeface="Palatino" pitchFamily="2" charset="77"/>
                          <a:ea typeface="Palatino" pitchFamily="2" charset="77"/>
                        </a:rPr>
                        <a:t>Para 31 : “It is essential to establish a Union framework for a responsible and sustainable approach to global value chains, given the importance of companies as a pillar in the construction of a sustainable society and economy. The emergence of binding law in several Member States has given rise to the need for a level playing field for companies in order to avoid fragmentation and to provide legal certainty for businesses operating in the internal market  (…) Nonetheless, this Directive should not preclude Member States from (…)  introducing provisions of national law that are more specific in terms of their objective or the field covered, such as provisions of national law regulating specific adverse impacts or specific sectors of activity, in order to achieve a different level of protection of human, employment and social rights, the environment or the climate.” (</a:t>
                      </a:r>
                      <a:r>
                        <a:rPr lang="en-GB" sz="1000" b="0" kern="1200" dirty="0">
                          <a:solidFill>
                            <a:srgbClr val="C00000"/>
                          </a:solidFill>
                          <a:latin typeface="Palatino" pitchFamily="2" charset="77"/>
                          <a:ea typeface="Palatino" pitchFamily="2" charset="77"/>
                          <a:cs typeface="+mn-cs"/>
                        </a:rPr>
                        <a:t>CSDDD text, pg. 7-8/58). </a:t>
                      </a:r>
                      <a:r>
                        <a:rPr lang="en-NL" sz="1000" b="0" dirty="0">
                          <a:solidFill>
                            <a:schemeClr val="tx1"/>
                          </a:solidFill>
                          <a:latin typeface="Palatino" pitchFamily="2" charset="77"/>
                          <a:ea typeface="Palatino" pitchFamily="2" charset="77"/>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8748664"/>
                  </a:ext>
                </a:extLst>
              </a:tr>
            </a:tbl>
          </a:graphicData>
        </a:graphic>
      </p:graphicFrame>
      <p:sp>
        <p:nvSpPr>
          <p:cNvPr id="8" name="Titel 1">
            <a:extLst>
              <a:ext uri="{FF2B5EF4-FFF2-40B4-BE49-F238E27FC236}">
                <a16:creationId xmlns:a16="http://schemas.microsoft.com/office/drawing/2014/main" id="{AAF4E1D7-03A9-2B45-4098-6B767DDFBD10}"/>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1D7FCEB7-7984-1E9E-299C-6081A2988CFE}"/>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804460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42A31-6EC0-DA23-6A5E-6CF293E304D4}"/>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9FF3BC13-1B53-708A-DDE7-33532BA6F34D}"/>
              </a:ext>
            </a:extLst>
          </p:cNvPr>
          <p:cNvSpPr>
            <a:spLocks noGrp="1"/>
          </p:cNvSpPr>
          <p:nvPr>
            <p:ph type="sldNum" sz="quarter" idx="12"/>
          </p:nvPr>
        </p:nvSpPr>
        <p:spPr/>
        <p:txBody>
          <a:bodyPr/>
          <a:lstStyle/>
          <a:p>
            <a:fld id="{D725F4C8-A4ED-4F06-9015-63B7B8FAC2B8}" type="slidenum">
              <a:rPr lang="de-DE" smtClean="0"/>
              <a:t>17</a:t>
            </a:fld>
            <a:endParaRPr lang="de-DE"/>
          </a:p>
        </p:txBody>
      </p:sp>
      <p:graphicFrame>
        <p:nvGraphicFramePr>
          <p:cNvPr id="5" name="Table 4">
            <a:extLst>
              <a:ext uri="{FF2B5EF4-FFF2-40B4-BE49-F238E27FC236}">
                <a16:creationId xmlns:a16="http://schemas.microsoft.com/office/drawing/2014/main" id="{06184326-08D3-718D-BA10-03F670C13B32}"/>
              </a:ext>
            </a:extLst>
          </p:cNvPr>
          <p:cNvGraphicFramePr>
            <a:graphicFrameLocks noGrp="1"/>
          </p:cNvGraphicFramePr>
          <p:nvPr/>
        </p:nvGraphicFramePr>
        <p:xfrm>
          <a:off x="944077" y="1642563"/>
          <a:ext cx="10440000" cy="2183458"/>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17567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a:solidFill>
                            <a:schemeClr val="tx1"/>
                          </a:solidFill>
                          <a:latin typeface="Palatino" pitchFamily="2" charset="77"/>
                          <a:ea typeface="Palatino" pitchFamily="2" charset="77"/>
                        </a:rPr>
                        <a:t>CHANGE 8</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a:solidFill>
                            <a:schemeClr val="tx1"/>
                          </a:solidFill>
                          <a:latin typeface="Palatino" pitchFamily="2" charset="77"/>
                          <a:ea typeface="Palatino" pitchFamily="2" charset="77"/>
                        </a:rPr>
                        <a:t>Banning </a:t>
                      </a:r>
                      <a:r>
                        <a:rPr lang="en-GB" sz="1100" b="1">
                          <a:solidFill>
                            <a:schemeClr val="tx1"/>
                          </a:solidFill>
                          <a:latin typeface="Palatino" pitchFamily="2" charset="77"/>
                          <a:ea typeface="Palatino" pitchFamily="2" charset="77"/>
                        </a:rPr>
                        <a:t>financing</a:t>
                      </a:r>
                      <a:r>
                        <a:rPr lang="en-GB" sz="1100" b="0">
                          <a:solidFill>
                            <a:schemeClr val="tx1"/>
                          </a:solidFill>
                          <a:latin typeface="Palatino" pitchFamily="2" charset="77"/>
                          <a:ea typeface="Palatino" pitchFamily="2" charset="77"/>
                        </a:rPr>
                        <a:t> deforestation or forest degradation, by means of applying the necessary financial measures to banks, chemical companies, trading companies, large agribusiness firms, or others </a:t>
                      </a:r>
                      <a:r>
                        <a:rPr lang="en-GB" sz="1100" b="1">
                          <a:solidFill>
                            <a:schemeClr val="tx1"/>
                          </a:solidFill>
                          <a:latin typeface="Palatino" pitchFamily="2" charset="77"/>
                          <a:ea typeface="Palatino" pitchFamily="2" charset="77"/>
                        </a:rPr>
                        <a:t>linked to intensive farming production &amp; trade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Kunming-Montreal Global Biodiversity Framework (2022)</a:t>
                      </a:r>
                    </a:p>
                    <a:p>
                      <a:r>
                        <a:rPr lang="en-GB" sz="1000" b="0" dirty="0">
                          <a:solidFill>
                            <a:srgbClr val="0070C0"/>
                          </a:solidFill>
                          <a:latin typeface="Palatino" pitchFamily="2" charset="77"/>
                          <a:ea typeface="Palatino" pitchFamily="2" charset="77"/>
                        </a:rPr>
                        <a:t>The Framework proposes 23 targets for 2030 and 4 goals for 2050 adopted by the CBD to </a:t>
                      </a:r>
                      <a:r>
                        <a:rPr lang="en-GB" sz="1000" b="1" dirty="0">
                          <a:solidFill>
                            <a:srgbClr val="0070C0"/>
                          </a:solidFill>
                          <a:latin typeface="Palatino" pitchFamily="2" charset="77"/>
                          <a:ea typeface="Palatino" pitchFamily="2" charset="77"/>
                        </a:rPr>
                        <a:t>halt biodiversity loss, </a:t>
                      </a:r>
                      <a:r>
                        <a:rPr lang="en-GB" sz="1000" b="0" dirty="0">
                          <a:solidFill>
                            <a:srgbClr val="0070C0"/>
                          </a:solidFill>
                          <a:latin typeface="Palatino" pitchFamily="2" charset="77"/>
                          <a:ea typeface="Palatino" pitchFamily="2" charset="77"/>
                        </a:rPr>
                        <a:t>with a focus on “protecting 30% of </a:t>
                      </a:r>
                      <a:r>
                        <a:rPr lang="en-GB" sz="1000" b="1" dirty="0">
                          <a:solidFill>
                            <a:srgbClr val="0070C0"/>
                          </a:solidFill>
                          <a:latin typeface="Palatino" pitchFamily="2" charset="77"/>
                          <a:ea typeface="Palatino" pitchFamily="2" charset="77"/>
                        </a:rPr>
                        <a:t>land</a:t>
                      </a:r>
                      <a:r>
                        <a:rPr lang="en-GB" sz="1000" b="0" dirty="0">
                          <a:solidFill>
                            <a:srgbClr val="0070C0"/>
                          </a:solidFill>
                          <a:latin typeface="Palatino" pitchFamily="2" charset="77"/>
                          <a:ea typeface="Palatino" pitchFamily="2" charset="77"/>
                        </a:rPr>
                        <a:t> and marine areas and </a:t>
                      </a:r>
                      <a:r>
                        <a:rPr lang="en-GB" sz="1000" b="1" dirty="0">
                          <a:solidFill>
                            <a:srgbClr val="0070C0"/>
                          </a:solidFill>
                          <a:latin typeface="Palatino" pitchFamily="2" charset="77"/>
                          <a:ea typeface="Palatino" pitchFamily="2" charset="77"/>
                        </a:rPr>
                        <a:t>restoring ecosystems</a:t>
                      </a:r>
                      <a:r>
                        <a:rPr lang="en-GB" sz="1000" b="0" dirty="0">
                          <a:solidFill>
                            <a:srgbClr val="0070C0"/>
                          </a:solidFill>
                          <a:latin typeface="Palatino" pitchFamily="2" charset="77"/>
                          <a:ea typeface="Palatino" pitchFamily="2" charset="77"/>
                        </a:rPr>
                        <a:t>. It emphasises mobilizing </a:t>
                      </a:r>
                      <a:r>
                        <a:rPr lang="en-GB" sz="1000" b="1" dirty="0">
                          <a:solidFill>
                            <a:srgbClr val="0070C0"/>
                          </a:solidFill>
                          <a:latin typeface="Palatino" pitchFamily="2" charset="77"/>
                          <a:ea typeface="Palatino" pitchFamily="2" charset="77"/>
                        </a:rPr>
                        <a:t>financial resources </a:t>
                      </a:r>
                      <a:r>
                        <a:rPr lang="en-GB" sz="1000" b="0" dirty="0">
                          <a:solidFill>
                            <a:srgbClr val="0070C0"/>
                          </a:solidFill>
                          <a:latin typeface="Palatino" pitchFamily="2" charset="77"/>
                          <a:ea typeface="Palatino" pitchFamily="2" charset="77"/>
                        </a:rPr>
                        <a:t>(…).”</a:t>
                      </a:r>
                    </a:p>
                    <a:p>
                      <a:r>
                        <a:rPr lang="en-GB" sz="1000" b="0" dirty="0">
                          <a:solidFill>
                            <a:srgbClr val="C00000"/>
                          </a:solidFill>
                          <a:latin typeface="Palatino" pitchFamily="2" charset="77"/>
                          <a:ea typeface="Palatino" pitchFamily="2" charset="77"/>
                        </a:rPr>
                        <a:t>Yet, instead of the generic proposal for “mobilizing financial resources,” we believe that there should be a strong focus on </a:t>
                      </a:r>
                      <a:r>
                        <a:rPr lang="en-GB" sz="1000" b="1" dirty="0">
                          <a:solidFill>
                            <a:srgbClr val="C00000"/>
                          </a:solidFill>
                          <a:latin typeface="Palatino" pitchFamily="2" charset="77"/>
                          <a:ea typeface="Palatino" pitchFamily="2" charset="77"/>
                        </a:rPr>
                        <a:t>transferring financial resources from </a:t>
                      </a:r>
                      <a:r>
                        <a:rPr lang="en-GB" sz="1000" b="0" dirty="0">
                          <a:solidFill>
                            <a:srgbClr val="C00000"/>
                          </a:solidFill>
                          <a:latin typeface="Palatino" pitchFamily="2" charset="77"/>
                          <a:ea typeface="Palatino" pitchFamily="2" charset="77"/>
                        </a:rPr>
                        <a:t>activities &amp; businesses linked to </a:t>
                      </a:r>
                      <a:r>
                        <a:rPr lang="en-GB" sz="1000" b="1" dirty="0">
                          <a:solidFill>
                            <a:srgbClr val="C00000"/>
                          </a:solidFill>
                          <a:latin typeface="Palatino" pitchFamily="2" charset="77"/>
                          <a:ea typeface="Palatino" pitchFamily="2" charset="77"/>
                        </a:rPr>
                        <a:t>intensive farming production and trade to small farming, organic agriculture, agroforestry systems, forest-based value chains, and other types of pro-biodiversity farming practices. </a:t>
                      </a:r>
                    </a:p>
                    <a:p>
                      <a:r>
                        <a:rPr lang="en-GB" sz="1000" b="0" dirty="0">
                          <a:solidFill>
                            <a:srgbClr val="C00000"/>
                          </a:solidFill>
                          <a:latin typeface="Palatino" pitchFamily="2" charset="77"/>
                          <a:ea typeface="Palatino" pitchFamily="2" charset="77"/>
                        </a:rPr>
                        <a:t>It’s not about more and more finance, or “financial growth” (since money has to come from “somewhere”, usually non-sustainable economic activities), it’s much more about transferring the money that we already have circulating in the economic system from anti-biodiversity practices to pro-biodiversity activities. In sum, it’s not about financial growth, it’s about redistribution of the financial resources that we already have circulating in the economy.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bl>
          </a:graphicData>
        </a:graphic>
      </p:graphicFrame>
      <p:sp>
        <p:nvSpPr>
          <p:cNvPr id="8" name="Titel 1">
            <a:extLst>
              <a:ext uri="{FF2B5EF4-FFF2-40B4-BE49-F238E27FC236}">
                <a16:creationId xmlns:a16="http://schemas.microsoft.com/office/drawing/2014/main" id="{AD220ADB-9233-AC57-3AEC-B1CC5FC73AA9}"/>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6E7749ED-9CF6-3049-DDF2-12D51FFD5202}"/>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219597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CC883-5AF1-3F2B-6E46-5CB1BD3DFF6B}"/>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72937033-14DF-217C-9CD4-FD8A78AEFBE8}"/>
              </a:ext>
            </a:extLst>
          </p:cNvPr>
          <p:cNvSpPr>
            <a:spLocks noGrp="1"/>
          </p:cNvSpPr>
          <p:nvPr>
            <p:ph type="sldNum" sz="quarter" idx="12"/>
          </p:nvPr>
        </p:nvSpPr>
        <p:spPr/>
        <p:txBody>
          <a:bodyPr/>
          <a:lstStyle/>
          <a:p>
            <a:fld id="{D725F4C8-A4ED-4F06-9015-63B7B8FAC2B8}" type="slidenum">
              <a:rPr lang="de-DE" smtClean="0"/>
              <a:t>18</a:t>
            </a:fld>
            <a:endParaRPr lang="de-DE"/>
          </a:p>
        </p:txBody>
      </p:sp>
      <p:graphicFrame>
        <p:nvGraphicFramePr>
          <p:cNvPr id="5" name="Table 4">
            <a:extLst>
              <a:ext uri="{FF2B5EF4-FFF2-40B4-BE49-F238E27FC236}">
                <a16:creationId xmlns:a16="http://schemas.microsoft.com/office/drawing/2014/main" id="{A53A43BB-7912-12AD-FA77-EA7CCA1939ED}"/>
              </a:ext>
            </a:extLst>
          </p:cNvPr>
          <p:cNvGraphicFramePr>
            <a:graphicFrameLocks noGrp="1"/>
          </p:cNvGraphicFramePr>
          <p:nvPr/>
        </p:nvGraphicFramePr>
        <p:xfrm>
          <a:off x="944077" y="1642563"/>
          <a:ext cx="10440000" cy="466344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9</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Reducing share of animal protein in the </a:t>
                      </a:r>
                      <a:r>
                        <a:rPr lang="en-GB" sz="1100" b="1" dirty="0">
                          <a:solidFill>
                            <a:schemeClr val="tx1"/>
                          </a:solidFill>
                          <a:latin typeface="Palatino" pitchFamily="2" charset="77"/>
                          <a:ea typeface="Palatino" pitchFamily="2" charset="77"/>
                        </a:rPr>
                        <a:t>food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EU Biodiversity Strategy for 2030 </a:t>
                      </a:r>
                    </a:p>
                    <a:p>
                      <a:r>
                        <a:rPr lang="en-GB" sz="1000" b="0" dirty="0">
                          <a:solidFill>
                            <a:srgbClr val="0070C0"/>
                          </a:solidFill>
                          <a:latin typeface="Palatino" pitchFamily="2" charset="77"/>
                          <a:ea typeface="Palatino" pitchFamily="2" charset="77"/>
                        </a:rPr>
                        <a:t>Partially addresses this change through:</a:t>
                      </a:r>
                    </a:p>
                    <a:p>
                      <a:pPr marL="171450" indent="-171450">
                        <a:buFont typeface="Arial" panose="020B0604020202020204" pitchFamily="34" charset="0"/>
                        <a:buChar char="•"/>
                      </a:pPr>
                      <a:r>
                        <a:rPr lang="en-GB" sz="1000" b="0" dirty="0">
                          <a:solidFill>
                            <a:srgbClr val="0070C0"/>
                          </a:solidFill>
                          <a:latin typeface="Palatino" pitchFamily="2" charset="77"/>
                          <a:ea typeface="Palatino" pitchFamily="2" charset="77"/>
                        </a:rPr>
                        <a:t>Pillar 3 (Enabling transformative change), key commitment to “support a Business for Biodiversity movement”, and create incentives and eliminate barriers for nature-based solutions; and </a:t>
                      </a:r>
                    </a:p>
                    <a:p>
                      <a:pPr marL="171450" indent="-171450">
                        <a:buFont typeface="Arial" panose="020B0604020202020204" pitchFamily="34" charset="0"/>
                        <a:buChar char="•"/>
                      </a:pPr>
                      <a:r>
                        <a:rPr lang="en-GB" sz="1000" b="0" dirty="0">
                          <a:solidFill>
                            <a:srgbClr val="0070C0"/>
                          </a:solidFill>
                          <a:latin typeface="Palatino" pitchFamily="2" charset="77"/>
                          <a:ea typeface="Palatino" pitchFamily="2" charset="77"/>
                        </a:rPr>
                        <a:t>Pillar 4 (A global biodiversity agenda), to encourage global action through external policies, trade agreements and bilateral programmes), especially through key commitment on: “introduce measures to avoid placing products associated with deforestation on the EU market and promote forest friendly imports and value chains.” </a:t>
                      </a:r>
                    </a:p>
                    <a:p>
                      <a:r>
                        <a:rPr lang="en-GB" sz="1000" b="0" dirty="0">
                          <a:solidFill>
                            <a:srgbClr val="C00000"/>
                          </a:solidFill>
                          <a:latin typeface="Palatino" pitchFamily="2" charset="77"/>
                          <a:ea typeface="Palatino" pitchFamily="2" charset="77"/>
                        </a:rPr>
                        <a:t>Yet, the EU Biodiversity strategy do not tackle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415418">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This change is not addressed in the EUDR. The only part which directly cites the  “food system” is the following, which do not focus on reducing the share of animal protein in the food supply: “Biodiversity is essential for the resilience of ecosystems and their services both at local and at global level. Over half of the global gross domestic product depends on nature and the services it provides. Three major economic sectors – construction, agriculture, and </a:t>
                      </a:r>
                      <a:r>
                        <a:rPr lang="en-GB" sz="1000" b="1" kern="1200" dirty="0">
                          <a:solidFill>
                            <a:srgbClr val="C00000"/>
                          </a:solidFill>
                          <a:latin typeface="Palatino" pitchFamily="2" charset="77"/>
                          <a:ea typeface="Palatino" pitchFamily="2" charset="77"/>
                          <a:cs typeface="+mn-cs"/>
                        </a:rPr>
                        <a:t>food and drink </a:t>
                      </a:r>
                      <a:r>
                        <a:rPr lang="en-GB" sz="1000" b="0" kern="1200" dirty="0">
                          <a:solidFill>
                            <a:srgbClr val="C00000"/>
                          </a:solidFill>
                          <a:latin typeface="Palatino" pitchFamily="2" charset="77"/>
                          <a:ea typeface="Palatino" pitchFamily="2" charset="77"/>
                          <a:cs typeface="+mn-cs"/>
                        </a:rPr>
                        <a:t>– all highly depend on nature. Biodiversity loss threatens sustainable water cycles and </a:t>
                      </a:r>
                      <a:r>
                        <a:rPr lang="en-GB" sz="1000" b="1" kern="1200" dirty="0">
                          <a:solidFill>
                            <a:srgbClr val="C00000"/>
                          </a:solidFill>
                          <a:latin typeface="Palatino" pitchFamily="2" charset="77"/>
                          <a:ea typeface="Palatino" pitchFamily="2" charset="77"/>
                          <a:cs typeface="+mn-cs"/>
                        </a:rPr>
                        <a:t>food systems</a:t>
                      </a:r>
                      <a:r>
                        <a:rPr lang="en-GB" sz="1000" b="0" kern="1200" dirty="0">
                          <a:solidFill>
                            <a:srgbClr val="C00000"/>
                          </a:solidFill>
                          <a:latin typeface="Palatino" pitchFamily="2" charset="77"/>
                          <a:ea typeface="Palatino" pitchFamily="2" charset="77"/>
                          <a:cs typeface="+mn-cs"/>
                        </a:rPr>
                        <a:t>, putting </a:t>
                      </a:r>
                      <a:r>
                        <a:rPr lang="en-GB" sz="1000" b="1" kern="1200" dirty="0">
                          <a:solidFill>
                            <a:srgbClr val="C00000"/>
                          </a:solidFill>
                          <a:latin typeface="Palatino" pitchFamily="2" charset="77"/>
                          <a:ea typeface="Palatino" pitchFamily="2" charset="77"/>
                          <a:cs typeface="+mn-cs"/>
                        </a:rPr>
                        <a:t>food security and nutrition </a:t>
                      </a:r>
                      <a:r>
                        <a:rPr lang="en-GB" sz="1000" b="0" kern="1200" dirty="0">
                          <a:solidFill>
                            <a:srgbClr val="C00000"/>
                          </a:solidFill>
                          <a:latin typeface="Palatino" pitchFamily="2" charset="77"/>
                          <a:ea typeface="Palatino" pitchFamily="2" charset="77"/>
                          <a:cs typeface="+mn-cs"/>
                        </a:rPr>
                        <a:t>at risk. More than 75 % of </a:t>
                      </a:r>
                      <a:r>
                        <a:rPr lang="en-GB" sz="1000" b="1" kern="1200" dirty="0">
                          <a:solidFill>
                            <a:srgbClr val="C00000"/>
                          </a:solidFill>
                          <a:latin typeface="Palatino" pitchFamily="2" charset="77"/>
                          <a:ea typeface="Palatino" pitchFamily="2" charset="77"/>
                          <a:cs typeface="+mn-cs"/>
                        </a:rPr>
                        <a:t>global food crop </a:t>
                      </a:r>
                      <a:r>
                        <a:rPr lang="en-GB" sz="1000" b="0" kern="1200" dirty="0">
                          <a:solidFill>
                            <a:srgbClr val="C00000"/>
                          </a:solidFill>
                          <a:latin typeface="Palatino" pitchFamily="2" charset="77"/>
                          <a:ea typeface="Palatino" pitchFamily="2" charset="77"/>
                          <a:cs typeface="+mn-cs"/>
                        </a:rPr>
                        <a:t>types rely on animal pollination.” (EUDR text, pg. 2/42)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r h="830836">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p>
                    <a:p>
                      <a:pPr marL="0" indent="0" algn="l">
                        <a:buFont typeface="Arial" panose="020B0604020202020204" pitchFamily="34" charset="0"/>
                        <a:buNone/>
                      </a:pPr>
                      <a:r>
                        <a:rPr lang="en-NL" sz="1000" b="0" dirty="0">
                          <a:solidFill>
                            <a:srgbClr val="0070C0"/>
                          </a:solidFill>
                          <a:latin typeface="Palatino" pitchFamily="2" charset="77"/>
                          <a:ea typeface="Palatino" pitchFamily="2" charset="77"/>
                        </a:rPr>
                        <a:t>The text of the CSDDD has important steps regarding the food system and food supply chains, such as the following: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kern="1200" dirty="0">
                          <a:solidFill>
                            <a:srgbClr val="0070C0"/>
                          </a:solidFill>
                          <a:latin typeface="Palatino" pitchFamily="2" charset="77"/>
                          <a:ea typeface="Palatino" pitchFamily="2" charset="77"/>
                          <a:cs typeface="+mn-cs"/>
                        </a:rPr>
                        <a:t>Introduction, Para 32: “This Directive aims to comprehensively cover human rights, including all five fundamental principles and rights at work as defined in the </a:t>
                      </a:r>
                      <a:r>
                        <a:rPr lang="en-GB" sz="900" b="1" kern="1200" dirty="0">
                          <a:solidFill>
                            <a:srgbClr val="0070C0"/>
                          </a:solidFill>
                          <a:latin typeface="Palatino" pitchFamily="2" charset="77"/>
                          <a:ea typeface="Palatino" pitchFamily="2" charset="77"/>
                          <a:cs typeface="+mn-cs"/>
                        </a:rPr>
                        <a:t>1998 ILO Declaration on fundamental principles and rights at work</a:t>
                      </a:r>
                      <a:r>
                        <a:rPr lang="en-GB" sz="900" b="0" kern="1200" dirty="0">
                          <a:solidFill>
                            <a:srgbClr val="0070C0"/>
                          </a:solidFill>
                          <a:latin typeface="Palatino" pitchFamily="2" charset="77"/>
                          <a:ea typeface="Palatino" pitchFamily="2" charset="77"/>
                          <a:cs typeface="+mn-cs"/>
                        </a:rPr>
                        <a:t>. In order to achieve a meaningful contribution to the sustainability transition, due diligence under this Directive should be carried out with respect to adverse human rights impacts on persons resulting from the abuse of one of the rights as enshrined in the international instruments listed in Part I, Section 1, of the Annex to this Directive  (…)  Those prohibitions include the prohibition of causing any measurable </a:t>
                      </a:r>
                      <a:r>
                        <a:rPr lang="en-GB" sz="900" b="1" kern="1200" dirty="0">
                          <a:solidFill>
                            <a:srgbClr val="0070C0"/>
                          </a:solidFill>
                          <a:latin typeface="Palatino" pitchFamily="2" charset="77"/>
                          <a:ea typeface="Palatino" pitchFamily="2" charset="77"/>
                          <a:cs typeface="+mn-cs"/>
                        </a:rPr>
                        <a:t>environmental degradation, such as harmful soil change, water or air pollution, harmful emissions, excessive water consumption, degradation of land, or any other impact on natural resources, such as deforestation, that substantially impairs the natural bases for the preservation and production of food, or that denies a person access to safe and clean drinking water</a:t>
                      </a:r>
                      <a:r>
                        <a:rPr lang="en-GB" sz="900" b="0" kern="1200" dirty="0">
                          <a:solidFill>
                            <a:srgbClr val="0070C0"/>
                          </a:solidFill>
                          <a:latin typeface="Palatino" pitchFamily="2" charset="77"/>
                          <a:ea typeface="Palatino" pitchFamily="2" charset="77"/>
                          <a:cs typeface="+mn-cs"/>
                        </a:rPr>
                        <a:t>, or that makes it difficult for a person to access sanitary facilities or destroys them, or that harms a person’s health, safety, normal use of land or lawfully acquired possessions, or that substantially adversely affects ecosystem services through which an ecosystem contributes directly or indirectly to human wellbeing. ” </a:t>
                      </a:r>
                      <a:r>
                        <a:rPr lang="en-GB" sz="900" b="0" dirty="0">
                          <a:solidFill>
                            <a:schemeClr val="tx1"/>
                          </a:solidFill>
                          <a:latin typeface="Palatino" pitchFamily="2" charset="77"/>
                          <a:ea typeface="Palatino" pitchFamily="2" charset="77"/>
                        </a:rPr>
                        <a:t>(</a:t>
                      </a:r>
                      <a:r>
                        <a:rPr lang="en-GB" sz="900" b="0" kern="1200" dirty="0">
                          <a:solidFill>
                            <a:srgbClr val="0070C0"/>
                          </a:solidFill>
                          <a:latin typeface="Palatino" pitchFamily="2" charset="77"/>
                          <a:ea typeface="Palatino" pitchFamily="2" charset="77"/>
                          <a:cs typeface="+mn-cs"/>
                        </a:rPr>
                        <a:t>CSDDD text, pg. 8/58).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8748664"/>
                  </a:ext>
                </a:extLst>
              </a:tr>
            </a:tbl>
          </a:graphicData>
        </a:graphic>
      </p:graphicFrame>
      <p:sp>
        <p:nvSpPr>
          <p:cNvPr id="8" name="Titel 1">
            <a:extLst>
              <a:ext uri="{FF2B5EF4-FFF2-40B4-BE49-F238E27FC236}">
                <a16:creationId xmlns:a16="http://schemas.microsoft.com/office/drawing/2014/main" id="{89BC8FE2-6A09-316E-2AD0-833164647DA6}"/>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3230B2CC-06ED-A4AE-87E6-2E6611CE56D4}"/>
              </a:ext>
            </a:extLst>
          </p:cNvPr>
          <p:cNvSpPr txBox="1"/>
          <p:nvPr/>
        </p:nvSpPr>
        <p:spPr>
          <a:xfrm>
            <a:off x="838200" y="5999878"/>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1973724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E2748-DF39-621C-EC5B-0BF50E9E24A6}"/>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EEBA9E52-A7B8-AE89-4398-E7F37588E151}"/>
              </a:ext>
            </a:extLst>
          </p:cNvPr>
          <p:cNvSpPr>
            <a:spLocks noGrp="1"/>
          </p:cNvSpPr>
          <p:nvPr>
            <p:ph type="sldNum" sz="quarter" idx="12"/>
          </p:nvPr>
        </p:nvSpPr>
        <p:spPr/>
        <p:txBody>
          <a:bodyPr/>
          <a:lstStyle/>
          <a:p>
            <a:fld id="{D725F4C8-A4ED-4F06-9015-63B7B8FAC2B8}" type="slidenum">
              <a:rPr lang="de-DE" smtClean="0"/>
              <a:t>19</a:t>
            </a:fld>
            <a:endParaRPr lang="de-DE"/>
          </a:p>
        </p:txBody>
      </p:sp>
      <p:graphicFrame>
        <p:nvGraphicFramePr>
          <p:cNvPr id="5" name="Table 4">
            <a:extLst>
              <a:ext uri="{FF2B5EF4-FFF2-40B4-BE49-F238E27FC236}">
                <a16:creationId xmlns:a16="http://schemas.microsoft.com/office/drawing/2014/main" id="{78C05306-A34F-E9DE-44B2-BF97EF5CADB6}"/>
              </a:ext>
            </a:extLst>
          </p:cNvPr>
          <p:cNvGraphicFramePr>
            <a:graphicFrameLocks noGrp="1"/>
          </p:cNvGraphicFramePr>
          <p:nvPr/>
        </p:nvGraphicFramePr>
        <p:xfrm>
          <a:off x="944077" y="1642563"/>
          <a:ext cx="10440000" cy="250698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17567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9</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Reducing share of animal protein in the </a:t>
                      </a:r>
                      <a:r>
                        <a:rPr lang="en-GB" sz="1100" b="1" dirty="0">
                          <a:solidFill>
                            <a:schemeClr val="tx1"/>
                          </a:solidFill>
                          <a:latin typeface="Palatino" pitchFamily="2" charset="77"/>
                          <a:ea typeface="Palatino" pitchFamily="2" charset="77"/>
                        </a:rPr>
                        <a:t>food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50" b="1" dirty="0">
                          <a:solidFill>
                            <a:schemeClr val="tx1"/>
                          </a:solidFill>
                          <a:latin typeface="Palatino" pitchFamily="2" charset="77"/>
                          <a:ea typeface="Palatino" pitchFamily="2" charset="77"/>
                        </a:rPr>
                        <a:t>Corporate Sustainability Due Diligence Directive (CSDDD) (cont.)</a:t>
                      </a:r>
                      <a:endParaRPr lang="en-GB" sz="1000" b="0" kern="1200" dirty="0">
                        <a:solidFill>
                          <a:srgbClr val="0070C0"/>
                        </a:solidFill>
                        <a:latin typeface="Palatino" pitchFamily="2" charset="77"/>
                        <a:ea typeface="Palatino" pitchFamily="2" charset="77"/>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kern="1200" dirty="0">
                          <a:solidFill>
                            <a:srgbClr val="0070C0"/>
                          </a:solidFill>
                          <a:latin typeface="Palatino" pitchFamily="2" charset="77"/>
                          <a:ea typeface="Palatino" pitchFamily="2" charset="77"/>
                          <a:cs typeface="+mn-cs"/>
                        </a:rPr>
                        <a:t>Tackling harmful purchasing practices and price pressures on producers, particularly smaller operators is especially important in relation to sales of agricultural and </a:t>
                      </a:r>
                      <a:r>
                        <a:rPr lang="en-GB" sz="1000" b="1" kern="1200" dirty="0">
                          <a:solidFill>
                            <a:srgbClr val="0070C0"/>
                          </a:solidFill>
                          <a:latin typeface="Palatino" pitchFamily="2" charset="77"/>
                          <a:ea typeface="Palatino" pitchFamily="2" charset="77"/>
                          <a:cs typeface="+mn-cs"/>
                        </a:rPr>
                        <a:t>food products</a:t>
                      </a:r>
                      <a:r>
                        <a:rPr lang="en-GB" sz="1000" b="0" kern="1200" dirty="0">
                          <a:solidFill>
                            <a:srgbClr val="0070C0"/>
                          </a:solidFill>
                          <a:latin typeface="Palatino" pitchFamily="2" charset="77"/>
                          <a:ea typeface="Palatino" pitchFamily="2" charset="77"/>
                          <a:cs typeface="+mn-cs"/>
                        </a:rPr>
                        <a:t>. In order to address the power imbalances in the agricultural sector and ensure fair prices at all links in the </a:t>
                      </a:r>
                      <a:r>
                        <a:rPr lang="en-GB" sz="1000" b="1" kern="1200" dirty="0">
                          <a:solidFill>
                            <a:srgbClr val="0070C0"/>
                          </a:solidFill>
                          <a:latin typeface="Palatino" pitchFamily="2" charset="77"/>
                          <a:ea typeface="Palatino" pitchFamily="2" charset="77"/>
                          <a:cs typeface="+mn-cs"/>
                        </a:rPr>
                        <a:t>food supply chain </a:t>
                      </a:r>
                      <a:r>
                        <a:rPr lang="en-GB" sz="1000" b="0" kern="1200" dirty="0">
                          <a:solidFill>
                            <a:srgbClr val="0070C0"/>
                          </a:solidFill>
                          <a:latin typeface="Palatino" pitchFamily="2" charset="77"/>
                          <a:ea typeface="Palatino" pitchFamily="2" charset="77"/>
                          <a:cs typeface="+mn-cs"/>
                        </a:rPr>
                        <a:t>and strengthen the position of </a:t>
                      </a:r>
                      <a:r>
                        <a:rPr lang="en-GB" sz="1000" b="1" kern="1200" dirty="0">
                          <a:solidFill>
                            <a:srgbClr val="0070C0"/>
                          </a:solidFill>
                          <a:latin typeface="Palatino" pitchFamily="2" charset="77"/>
                          <a:ea typeface="Palatino" pitchFamily="2" charset="77"/>
                          <a:cs typeface="+mn-cs"/>
                        </a:rPr>
                        <a:t>farmers, large food processors and retailers </a:t>
                      </a:r>
                      <a:r>
                        <a:rPr lang="en-GB" sz="1000" b="0" kern="1200" dirty="0">
                          <a:solidFill>
                            <a:srgbClr val="0070C0"/>
                          </a:solidFill>
                          <a:latin typeface="Palatino" pitchFamily="2" charset="77"/>
                          <a:ea typeface="Palatino" pitchFamily="2" charset="77"/>
                          <a:cs typeface="+mn-cs"/>
                        </a:rPr>
                        <a:t>should adapt their purchasing practices and develop and use purchasing policies that contribute to living wages and incomes for their suppliers.” </a:t>
                      </a:r>
                      <a:r>
                        <a:rPr lang="en-GB" sz="1000" b="0" dirty="0">
                          <a:solidFill>
                            <a:schemeClr val="tx1"/>
                          </a:solidFill>
                          <a:latin typeface="Palatino" pitchFamily="2" charset="77"/>
                          <a:ea typeface="Palatino" pitchFamily="2" charset="77"/>
                        </a:rPr>
                        <a:t>(</a:t>
                      </a:r>
                      <a:r>
                        <a:rPr lang="en-GB" sz="1000" b="0" kern="1200" dirty="0">
                          <a:solidFill>
                            <a:srgbClr val="0070C0"/>
                          </a:solidFill>
                          <a:latin typeface="Palatino" pitchFamily="2" charset="77"/>
                          <a:ea typeface="Palatino" pitchFamily="2" charset="77"/>
                          <a:cs typeface="+mn-cs"/>
                        </a:rPr>
                        <a:t>CSDDD text, pg. 8/58).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However, the Directive does not mention any actions to reduce meat consumption, or the share of animal protein in animal supply. Thus, the CSDDD does not address this change.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1" dirty="0">
                          <a:solidFill>
                            <a:schemeClr val="tx1"/>
                          </a:solidFill>
                          <a:latin typeface="Palatino" pitchFamily="2" charset="77"/>
                          <a:ea typeface="Palatino" pitchFamily="2" charset="77"/>
                        </a:rPr>
                        <a:t>EU Farm to Fork Strategy (2020)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0070C0"/>
                          </a:solidFill>
                          <a:latin typeface="Palatino" pitchFamily="2" charset="77"/>
                          <a:ea typeface="Palatino" pitchFamily="2" charset="77"/>
                          <a:cs typeface="+mn-cs"/>
                        </a:rPr>
                        <a:t>In some way, the Strategy starts discussing this change, such as in: “The Strategy notes that the commission will examine EU rules to reduce the dependency on critical feed materials (e.g. soya grown on deforested land) by </a:t>
                      </a:r>
                      <a:r>
                        <a:rPr lang="en-GB" sz="1000" b="1" kern="1200" dirty="0">
                          <a:solidFill>
                            <a:srgbClr val="0070C0"/>
                          </a:solidFill>
                          <a:latin typeface="Palatino" pitchFamily="2" charset="77"/>
                          <a:ea typeface="Palatino" pitchFamily="2" charset="77"/>
                          <a:cs typeface="+mn-cs"/>
                        </a:rPr>
                        <a:t>fostering EU-grown plant proteins as well as alternative feed materials such as insects, marine feed stocks (e.g. algae) and by-products from the bio-economy (e.g. fish waste).” </a:t>
                      </a:r>
                      <a:r>
                        <a:rPr lang="en-GB" sz="1000" b="0" kern="1200" dirty="0">
                          <a:solidFill>
                            <a:srgbClr val="0070C0"/>
                          </a:solidFill>
                          <a:latin typeface="Palatino" pitchFamily="2" charset="77"/>
                          <a:ea typeface="Palatino" pitchFamily="2" charset="77"/>
                          <a:cs typeface="+mn-cs"/>
                        </a:rPr>
                        <a:t>(</a:t>
                      </a:r>
                      <a:r>
                        <a:rPr lang="en-GB" sz="1000" b="0" dirty="0">
                          <a:solidFill>
                            <a:srgbClr val="0070C0"/>
                          </a:solidFill>
                          <a:latin typeface="Palatino" pitchFamily="2" charset="77"/>
                          <a:ea typeface="Palatino" pitchFamily="2" charset="77"/>
                        </a:rPr>
                        <a:t>Source: Policy scoping spreadsheet UNEP/WCMC)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bl>
          </a:graphicData>
        </a:graphic>
      </p:graphicFrame>
      <p:sp>
        <p:nvSpPr>
          <p:cNvPr id="8" name="Titel 1">
            <a:extLst>
              <a:ext uri="{FF2B5EF4-FFF2-40B4-BE49-F238E27FC236}">
                <a16:creationId xmlns:a16="http://schemas.microsoft.com/office/drawing/2014/main" id="{5D1B459B-EB63-A225-DD80-2FC7F8E71D17}"/>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F6A4BDF8-62B8-54AB-1714-F7B2AA1C6414}"/>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2870235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1CDA55-D2D9-8905-96FC-7BCA0256162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D1F1524-7892-A1A6-5BEA-0F84BEAF6459}"/>
              </a:ext>
            </a:extLst>
          </p:cNvPr>
          <p:cNvSpPr>
            <a:spLocks noGrp="1"/>
          </p:cNvSpPr>
          <p:nvPr>
            <p:ph type="title"/>
          </p:nvPr>
        </p:nvSpPr>
        <p:spPr>
          <a:xfrm>
            <a:off x="6118412" y="2542101"/>
            <a:ext cx="5504330" cy="1325563"/>
          </a:xfrm>
        </p:spPr>
        <p:txBody>
          <a:bodyPr>
            <a:normAutofit/>
          </a:bodyPr>
          <a:lstStyle/>
          <a:p>
            <a:pPr algn="r"/>
            <a:r>
              <a:rPr lang="en-US" dirty="0">
                <a:latin typeface="Palatino" pitchFamily="2" charset="77"/>
                <a:ea typeface="Palatino" pitchFamily="2" charset="77"/>
              </a:rPr>
              <a:t>1. Potential policy recommendations</a:t>
            </a:r>
          </a:p>
        </p:txBody>
      </p:sp>
      <p:sp>
        <p:nvSpPr>
          <p:cNvPr id="4" name="Foliennummernplatzhalter 3">
            <a:extLst>
              <a:ext uri="{FF2B5EF4-FFF2-40B4-BE49-F238E27FC236}">
                <a16:creationId xmlns:a16="http://schemas.microsoft.com/office/drawing/2014/main" id="{FEAE5D87-BA88-CD16-7B7B-306928E39AC3}"/>
              </a:ext>
            </a:extLst>
          </p:cNvPr>
          <p:cNvSpPr>
            <a:spLocks noGrp="1"/>
          </p:cNvSpPr>
          <p:nvPr>
            <p:ph type="sldNum" sz="quarter" idx="12"/>
          </p:nvPr>
        </p:nvSpPr>
        <p:spPr/>
        <p:txBody>
          <a:bodyPr/>
          <a:lstStyle/>
          <a:p>
            <a:fld id="{D725F4C8-A4ED-4F06-9015-63B7B8FAC2B8}" type="slidenum">
              <a:rPr lang="de-DE" smtClean="0"/>
              <a:t>2</a:t>
            </a:fld>
            <a:endParaRPr lang="de-DE"/>
          </a:p>
        </p:txBody>
      </p:sp>
    </p:spTree>
    <p:extLst>
      <p:ext uri="{BB962C8B-B14F-4D97-AF65-F5344CB8AC3E}">
        <p14:creationId xmlns:p14="http://schemas.microsoft.com/office/powerpoint/2010/main" val="29533208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7FAAB9-C8DE-AC37-2268-F3C046FB216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3B65251-C829-4ED3-C0E1-FE91FE0CC9A1}"/>
              </a:ext>
            </a:extLst>
          </p:cNvPr>
          <p:cNvSpPr>
            <a:spLocks noGrp="1"/>
          </p:cNvSpPr>
          <p:nvPr>
            <p:ph type="title"/>
          </p:nvPr>
        </p:nvSpPr>
        <p:spPr/>
        <p:txBody>
          <a:bodyPr/>
          <a:lstStyle/>
          <a:p>
            <a:r>
              <a:rPr lang="en-US" dirty="0">
                <a:latin typeface="Palatino" pitchFamily="2" charset="77"/>
                <a:ea typeface="Palatino" pitchFamily="2" charset="77"/>
              </a:rPr>
              <a:t>Policy recommendations</a:t>
            </a:r>
          </a:p>
        </p:txBody>
      </p:sp>
      <p:sp>
        <p:nvSpPr>
          <p:cNvPr id="3" name="Inhaltsplatzhalter 2">
            <a:extLst>
              <a:ext uri="{FF2B5EF4-FFF2-40B4-BE49-F238E27FC236}">
                <a16:creationId xmlns:a16="http://schemas.microsoft.com/office/drawing/2014/main" id="{1222F3B5-1448-9187-CE2A-CBBDC4FADCBE}"/>
              </a:ext>
            </a:extLst>
          </p:cNvPr>
          <p:cNvSpPr>
            <a:spLocks noGrp="1"/>
          </p:cNvSpPr>
          <p:nvPr>
            <p:ph idx="1"/>
          </p:nvPr>
        </p:nvSpPr>
        <p:spPr/>
        <p:txBody>
          <a:bodyPr/>
          <a:lstStyle/>
          <a:p>
            <a:pPr marL="0" indent="0">
              <a:buNone/>
            </a:pPr>
            <a:r>
              <a:rPr lang="en-US" sz="1600" dirty="0">
                <a:latin typeface="Palatino" pitchFamily="2" charset="77"/>
                <a:ea typeface="Palatino" pitchFamily="2" charset="77"/>
              </a:rPr>
              <a:t>Adjusting current policies: </a:t>
            </a:r>
            <a:r>
              <a:rPr lang="en-GB" sz="1600" dirty="0">
                <a:latin typeface="Palatino" pitchFamily="2" charset="77"/>
                <a:ea typeface="Palatino" pitchFamily="2" charset="77"/>
              </a:rPr>
              <a:t>how might </a:t>
            </a:r>
            <a:r>
              <a:rPr lang="en-GB" sz="1600" b="1" dirty="0">
                <a:latin typeface="Palatino" pitchFamily="2" charset="77"/>
                <a:ea typeface="Palatino" pitchFamily="2" charset="77"/>
              </a:rPr>
              <a:t>those policies need to be adjusted/improved to facilitate the system changes </a:t>
            </a:r>
            <a:r>
              <a:rPr lang="en-GB" sz="1600" dirty="0">
                <a:latin typeface="Palatino" pitchFamily="2" charset="77"/>
                <a:ea typeface="Palatino" pitchFamily="2" charset="77"/>
              </a:rPr>
              <a:t>that are needed (thinking about changes or "interventions" needed across the material, process, design and intent leverage points) for the trade and fashion sectors</a:t>
            </a:r>
          </a:p>
          <a:p>
            <a:endParaRPr lang="en-GB" sz="1600" dirty="0">
              <a:latin typeface="Palatino" pitchFamily="2" charset="77"/>
              <a:ea typeface="Palatino" pitchFamily="2" charset="77"/>
            </a:endParaRPr>
          </a:p>
        </p:txBody>
      </p:sp>
      <p:sp>
        <p:nvSpPr>
          <p:cNvPr id="4" name="Foliennummernplatzhalter 3">
            <a:extLst>
              <a:ext uri="{FF2B5EF4-FFF2-40B4-BE49-F238E27FC236}">
                <a16:creationId xmlns:a16="http://schemas.microsoft.com/office/drawing/2014/main" id="{4A2E99DC-0A3E-2576-8064-F435D04864C7}"/>
              </a:ext>
            </a:extLst>
          </p:cNvPr>
          <p:cNvSpPr>
            <a:spLocks noGrp="1"/>
          </p:cNvSpPr>
          <p:nvPr>
            <p:ph type="sldNum" sz="quarter" idx="12"/>
          </p:nvPr>
        </p:nvSpPr>
        <p:spPr/>
        <p:txBody>
          <a:bodyPr/>
          <a:lstStyle/>
          <a:p>
            <a:fld id="{D725F4C8-A4ED-4F06-9015-63B7B8FAC2B8}" type="slidenum">
              <a:rPr lang="de-DE" smtClean="0"/>
              <a:t>20</a:t>
            </a:fld>
            <a:endParaRPr lang="de-DE"/>
          </a:p>
        </p:txBody>
      </p:sp>
    </p:spTree>
    <p:extLst>
      <p:ext uri="{BB962C8B-B14F-4D97-AF65-F5344CB8AC3E}">
        <p14:creationId xmlns:p14="http://schemas.microsoft.com/office/powerpoint/2010/main" val="377398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026EBF-CA3D-4CFB-A138-A4B82273136E}"/>
              </a:ext>
            </a:extLst>
          </p:cNvPr>
          <p:cNvSpPr>
            <a:spLocks noGrp="1"/>
          </p:cNvSpPr>
          <p:nvPr>
            <p:ph type="title"/>
          </p:nvPr>
        </p:nvSpPr>
        <p:spPr>
          <a:xfrm>
            <a:off x="820270" y="508565"/>
            <a:ext cx="10515600" cy="1325563"/>
          </a:xfrm>
        </p:spPr>
        <p:txBody>
          <a:bodyPr>
            <a:normAutofit/>
          </a:bodyPr>
          <a:lstStyle/>
          <a:p>
            <a:r>
              <a:rPr lang="en-US" dirty="0">
                <a:latin typeface="Palatino" pitchFamily="2" charset="77"/>
                <a:ea typeface="Palatino" pitchFamily="2" charset="77"/>
              </a:rPr>
              <a:t>Policy recommendations</a:t>
            </a:r>
            <a:br>
              <a:rPr lang="en-US" dirty="0">
                <a:latin typeface="Palatino" pitchFamily="2" charset="77"/>
                <a:ea typeface="Palatino" pitchFamily="2" charset="77"/>
              </a:rPr>
            </a:br>
            <a:r>
              <a:rPr lang="en-US" sz="2400" dirty="0">
                <a:latin typeface="Palatino" pitchFamily="2" charset="77"/>
                <a:ea typeface="Palatino" pitchFamily="2" charset="77"/>
              </a:rPr>
              <a:t>Institutional spaces to target policy change in Trade &amp; GVCs</a:t>
            </a:r>
          </a:p>
        </p:txBody>
      </p:sp>
      <p:sp>
        <p:nvSpPr>
          <p:cNvPr id="5" name="Foliennummernplatzhalter 4">
            <a:extLst>
              <a:ext uri="{FF2B5EF4-FFF2-40B4-BE49-F238E27FC236}">
                <a16:creationId xmlns:a16="http://schemas.microsoft.com/office/drawing/2014/main" id="{669E7A3D-4BF6-4BF6-9548-A0FA49FE67ED}"/>
              </a:ext>
            </a:extLst>
          </p:cNvPr>
          <p:cNvSpPr>
            <a:spLocks noGrp="1"/>
          </p:cNvSpPr>
          <p:nvPr>
            <p:ph type="sldNum" sz="quarter" idx="12"/>
          </p:nvPr>
        </p:nvSpPr>
        <p:spPr/>
        <p:txBody>
          <a:bodyPr/>
          <a:lstStyle/>
          <a:p>
            <a:fld id="{D725F4C8-A4ED-4F06-9015-63B7B8FAC2B8}" type="slidenum">
              <a:rPr lang="de-DE" smtClean="0"/>
              <a:t>21</a:t>
            </a:fld>
            <a:endParaRPr lang="de-DE"/>
          </a:p>
        </p:txBody>
      </p:sp>
      <p:graphicFrame>
        <p:nvGraphicFramePr>
          <p:cNvPr id="10" name="Table 9">
            <a:extLst>
              <a:ext uri="{FF2B5EF4-FFF2-40B4-BE49-F238E27FC236}">
                <a16:creationId xmlns:a16="http://schemas.microsoft.com/office/drawing/2014/main" id="{17CDC476-E52F-CAA2-0299-D740A872A4B5}"/>
              </a:ext>
            </a:extLst>
          </p:cNvPr>
          <p:cNvGraphicFramePr>
            <a:graphicFrameLocks noGrp="1"/>
          </p:cNvGraphicFramePr>
          <p:nvPr/>
        </p:nvGraphicFramePr>
        <p:xfrm>
          <a:off x="944076" y="1608993"/>
          <a:ext cx="10409724" cy="4696425"/>
        </p:xfrm>
        <a:graphic>
          <a:graphicData uri="http://schemas.openxmlformats.org/drawingml/2006/table">
            <a:tbl>
              <a:tblPr firstRow="1" bandRow="1">
                <a:tableStyleId>{5C22544A-7EE6-4342-B048-85BDC9FD1C3A}</a:tableStyleId>
              </a:tblPr>
              <a:tblGrid>
                <a:gridCol w="2353039">
                  <a:extLst>
                    <a:ext uri="{9D8B030D-6E8A-4147-A177-3AD203B41FA5}">
                      <a16:colId xmlns:a16="http://schemas.microsoft.com/office/drawing/2014/main" val="699290266"/>
                    </a:ext>
                  </a:extLst>
                </a:gridCol>
                <a:gridCol w="4299439">
                  <a:extLst>
                    <a:ext uri="{9D8B030D-6E8A-4147-A177-3AD203B41FA5}">
                      <a16:colId xmlns:a16="http://schemas.microsoft.com/office/drawing/2014/main" val="3829692361"/>
                    </a:ext>
                  </a:extLst>
                </a:gridCol>
                <a:gridCol w="3757246">
                  <a:extLst>
                    <a:ext uri="{9D8B030D-6E8A-4147-A177-3AD203B41FA5}">
                      <a16:colId xmlns:a16="http://schemas.microsoft.com/office/drawing/2014/main" val="3724944282"/>
                    </a:ext>
                  </a:extLst>
                </a:gridCol>
              </a:tblGrid>
              <a:tr h="307305">
                <a:tc>
                  <a:txBody>
                    <a:bodyPr/>
                    <a:lstStyle/>
                    <a:p>
                      <a:r>
                        <a:rPr lang="en-NL" sz="1100" b="1" dirty="0">
                          <a:solidFill>
                            <a:schemeClr val="tx1"/>
                          </a:solidFill>
                          <a:latin typeface="Palatino" pitchFamily="2" charset="77"/>
                          <a:ea typeface="Palatino" pitchFamily="2" charset="77"/>
                        </a:rPr>
                        <a:t>EU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The Netherlands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Brazil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4641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900" b="1" kern="1200" dirty="0">
                          <a:solidFill>
                            <a:schemeClr val="dk1"/>
                          </a:solidFill>
                          <a:effectLst/>
                          <a:latin typeface="Palatino" pitchFamily="2" charset="77"/>
                          <a:ea typeface="Palatino" pitchFamily="2" charset="77"/>
                          <a:cs typeface="+mn-cs"/>
                        </a:rPr>
                        <a:t>European Commission’s Directorate-general for Trade (DG Trade</a:t>
                      </a:r>
                      <a:r>
                        <a:rPr lang="en-NL" sz="900" kern="1200" dirty="0">
                          <a:solidFill>
                            <a:schemeClr val="dk1"/>
                          </a:solidFill>
                          <a:effectLst/>
                          <a:latin typeface="Palatino" pitchFamily="2" charset="77"/>
                          <a:ea typeface="Palatino" pitchFamily="2" charset="77"/>
                          <a:cs typeface="+mn-cs"/>
                        </a:rPr>
                        <a:t>) - This Commission department is responsible for EU policy on trade with countries beyond the EU's borders. More information here: </a:t>
                      </a:r>
                      <a:r>
                        <a:rPr lang="en-NL" sz="900" u="sng" kern="1200" dirty="0">
                          <a:solidFill>
                            <a:schemeClr val="dk1"/>
                          </a:solidFill>
                          <a:effectLst/>
                          <a:latin typeface="Palatino" pitchFamily="2" charset="77"/>
                          <a:ea typeface="Palatino" pitchFamily="2" charset="77"/>
                          <a:cs typeface="+mn-cs"/>
                          <a:hlinkClick r:id="rId2"/>
                        </a:rPr>
                        <a:t>https://commission.europa.eu/about/departments-and-executive-agencies/trade_en</a:t>
                      </a:r>
                      <a:r>
                        <a:rPr lang="en-NL" sz="900" kern="1200" dirty="0">
                          <a:solidFill>
                            <a:schemeClr val="dk1"/>
                          </a:solidFill>
                          <a:effectLst/>
                          <a:latin typeface="Palatino" pitchFamily="2" charset="77"/>
                          <a:ea typeface="Palatino" pitchFamily="2" charset="77"/>
                          <a:cs typeface="+mn-cs"/>
                        </a:rPr>
                        <a:t> </a:t>
                      </a:r>
                      <a:endParaRPr lang="en-GB" sz="9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NL" sz="900" b="1" kern="1200" dirty="0">
                          <a:solidFill>
                            <a:schemeClr val="dk1"/>
                          </a:solidFill>
                          <a:effectLst/>
                          <a:latin typeface="Palatino" pitchFamily="2" charset="77"/>
                          <a:ea typeface="Palatino" pitchFamily="2" charset="77"/>
                          <a:cs typeface="+mn-cs"/>
                        </a:rPr>
                        <a:t>Directorate-General for Foreign Economic Relations (DGBEB)</a:t>
                      </a:r>
                    </a:p>
                    <a:p>
                      <a:r>
                        <a:rPr lang="en-NL" sz="900" kern="1200" dirty="0">
                          <a:solidFill>
                            <a:schemeClr val="dk1"/>
                          </a:solidFill>
                          <a:effectLst/>
                          <a:latin typeface="Palatino" pitchFamily="2" charset="77"/>
                          <a:ea typeface="Palatino" pitchFamily="2" charset="77"/>
                          <a:cs typeface="+mn-cs"/>
                        </a:rPr>
                        <a:t>“It helps Dutch companies do business abroad, promotes Dutch interests in and through EU trade agreements and facilitates the responsible export of strategic goods and technology. DGBEB helps the Dutch business community operate successfully within the frameworks relating to responsible business conduct (RBC). It also analyses international economic developments and translates them into policy options for the Netherlands” More information: </a:t>
                      </a:r>
                      <a:r>
                        <a:rPr lang="en-NL" sz="900" u="sng" kern="1200" dirty="0">
                          <a:solidFill>
                            <a:schemeClr val="dk1"/>
                          </a:solidFill>
                          <a:effectLst/>
                          <a:latin typeface="Palatino" pitchFamily="2" charset="77"/>
                          <a:ea typeface="Palatino" pitchFamily="2" charset="77"/>
                          <a:cs typeface="+mn-cs"/>
                          <a:hlinkClick r:id="rId3"/>
                        </a:rPr>
                        <a:t>https://www.government.nl/ministries/ministry-of-foreign-affairs/organisational-structure/directorate-general-for-foreign-economic-relations-dgbeb</a:t>
                      </a:r>
                      <a:r>
                        <a:rPr lang="en-NL" sz="900" kern="1200" dirty="0">
                          <a:solidFill>
                            <a:schemeClr val="dk1"/>
                          </a:solidFill>
                          <a:effectLst/>
                          <a:latin typeface="Palatino" pitchFamily="2" charset="77"/>
                          <a:ea typeface="Palatino" pitchFamily="2" charset="77"/>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9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dirty="0">
                          <a:solidFill>
                            <a:schemeClr val="tx1"/>
                          </a:solidFill>
                          <a:latin typeface="Palatino" pitchFamily="2" charset="77"/>
                          <a:ea typeface="Palatino" pitchFamily="2" charset="77"/>
                        </a:rPr>
                        <a:t>Selected Ministries at the Federal Government linked to Agriculture, the Environment, Human Rights and (International) Trade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Ministry of Agriculture, Livestock and Food Supply (MAPA)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Ministry of the Environment and Climate Change (MMAMC)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Ministry of Foreign Affairs (MRE)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Ministry of Development, Industry, Trade and Services (MDIC)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Ministry of the Planning, Development and Management (MP)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Ministry of Indigenous Peoples of Brazil (MPI)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Ministry of Racial Equality (MIR)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dirty="0">
                          <a:solidFill>
                            <a:schemeClr val="tx1"/>
                          </a:solidFill>
                          <a:latin typeface="Palatino" pitchFamily="2" charset="77"/>
                          <a:ea typeface="Palatino" pitchFamily="2" charset="77"/>
                        </a:rPr>
                        <a:t>The Ministry of Human Rights and Citizenship (MDHC)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556896">
                <a:tc>
                  <a:txBody>
                    <a:bodyPr/>
                    <a:lstStyle/>
                    <a:p>
                      <a:pPr lvl="0"/>
                      <a:r>
                        <a:rPr lang="en-NL" sz="900" b="1" kern="1200" dirty="0">
                          <a:solidFill>
                            <a:schemeClr val="dk1"/>
                          </a:solidFill>
                          <a:effectLst/>
                          <a:latin typeface="Palatino" pitchFamily="2" charset="77"/>
                          <a:ea typeface="Palatino" pitchFamily="2" charset="77"/>
                          <a:cs typeface="+mn-cs"/>
                        </a:rPr>
                        <a:t>The European Commission's trade department (Executive director: Valdis Dombrovskis</a:t>
                      </a:r>
                      <a:r>
                        <a:rPr lang="en-NL" sz="900" kern="1200" dirty="0">
                          <a:solidFill>
                            <a:schemeClr val="dk1"/>
                          </a:solidFill>
                          <a:effectLst/>
                          <a:latin typeface="Palatino" pitchFamily="2" charset="77"/>
                          <a:ea typeface="Palatino" pitchFamily="2" charset="77"/>
                          <a:cs typeface="+mn-cs"/>
                        </a:rPr>
                        <a:t>) – in their website, we can find out more about EU’s trade policy and trade relations with the rest of the world: </a:t>
                      </a:r>
                      <a:r>
                        <a:rPr lang="en-NL" sz="900" u="sng" kern="1200" dirty="0">
                          <a:solidFill>
                            <a:schemeClr val="dk1"/>
                          </a:solidFill>
                          <a:effectLst/>
                          <a:latin typeface="Palatino" pitchFamily="2" charset="77"/>
                          <a:ea typeface="Palatino" pitchFamily="2" charset="77"/>
                          <a:cs typeface="+mn-cs"/>
                          <a:hlinkClick r:id="rId4"/>
                        </a:rPr>
                        <a:t>https://trade.ec.europa.eu/</a:t>
                      </a:r>
                      <a:r>
                        <a:rPr lang="en-NL" sz="900" kern="1200" dirty="0">
                          <a:solidFill>
                            <a:schemeClr val="dk1"/>
                          </a:solidFill>
                          <a:effectLst/>
                          <a:latin typeface="Palatino" pitchFamily="2" charset="77"/>
                          <a:ea typeface="Palatino" pitchFamily="2" charset="77"/>
                          <a:cs typeface="+mn-cs"/>
                        </a:rPr>
                        <a:t> </a:t>
                      </a:r>
                    </a:p>
                    <a:p>
                      <a:pPr marL="0" indent="0" algn="l">
                        <a:buFont typeface="Arial" panose="020B0604020202020204" pitchFamily="34" charset="0"/>
                        <a:buNone/>
                      </a:pPr>
                      <a:endParaRPr lang="en-GB" sz="1600" b="0" kern="1200" dirty="0">
                        <a:solidFill>
                          <a:schemeClr val="tx1"/>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lvl="0"/>
                      <a:r>
                        <a:rPr lang="en-NL" sz="900" b="1" kern="1200" dirty="0">
                          <a:solidFill>
                            <a:schemeClr val="dk1"/>
                          </a:solidFill>
                          <a:effectLst/>
                          <a:latin typeface="Palatino" pitchFamily="2" charset="77"/>
                          <a:ea typeface="Palatino" pitchFamily="2" charset="77"/>
                          <a:cs typeface="+mn-cs"/>
                        </a:rPr>
                        <a:t>International Enterprise Department (DIO)</a:t>
                      </a:r>
                    </a:p>
                    <a:p>
                      <a:r>
                        <a:rPr lang="en-NL" sz="900" kern="1200" dirty="0">
                          <a:solidFill>
                            <a:schemeClr val="dk1"/>
                          </a:solidFill>
                          <a:effectLst/>
                          <a:latin typeface="Palatino" pitchFamily="2" charset="77"/>
                          <a:ea typeface="Palatino" pitchFamily="2" charset="77"/>
                          <a:cs typeface="+mn-cs"/>
                        </a:rPr>
                        <a:t>“DIO supports companies in doing business outside the Netherlands. It does so via trade missions, grants to businesses to promote their international activities, loans and export credit guarantees and advice to companies that wish to expand their activities abroad. (…) Dutch trade policy focuses on 25 priority markets – these are a combination of developed and emerging markets where there are significant earning opportunities for Dutch companies now and in the future. DIO supports sustainable activities and projects in particular.” More information: </a:t>
                      </a:r>
                      <a:r>
                        <a:rPr lang="en-NL" sz="900" u="sng" kern="1200" dirty="0">
                          <a:solidFill>
                            <a:schemeClr val="dk1"/>
                          </a:solidFill>
                          <a:effectLst/>
                          <a:latin typeface="Palatino" pitchFamily="2" charset="77"/>
                          <a:ea typeface="Palatino" pitchFamily="2" charset="77"/>
                          <a:cs typeface="+mn-cs"/>
                          <a:hlinkClick r:id="rId3"/>
                        </a:rPr>
                        <a:t>https://www.government.nl/ministries/ministry-of-foreign-affairs/organisational-structure/directorate-general-for-foreign-economic-relations-dgbeb</a:t>
                      </a:r>
                      <a:endParaRPr lang="en-NL" sz="900" kern="1200" dirty="0">
                        <a:solidFill>
                          <a:schemeClr val="dk1"/>
                        </a:solidFill>
                        <a:effectLst/>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GB" sz="900" b="1" kern="1200" dirty="0">
                          <a:solidFill>
                            <a:schemeClr val="tx1"/>
                          </a:solidFill>
                          <a:latin typeface="Palatino" pitchFamily="2" charset="77"/>
                          <a:ea typeface="Palatino" pitchFamily="2" charset="77"/>
                          <a:cs typeface="+mn-cs"/>
                        </a:rPr>
                        <a:t>Main government bodies linked to the National System of the Environment (SISNAMA)</a:t>
                      </a:r>
                    </a:p>
                    <a:p>
                      <a:pPr marL="171450" indent="-171450" algn="l">
                        <a:buFont typeface="Arial" panose="020B0604020202020204" pitchFamily="34" charset="0"/>
                        <a:buChar char="•"/>
                      </a:pPr>
                      <a:r>
                        <a:rPr lang="en-GB" sz="900" b="0" kern="1200" dirty="0">
                          <a:solidFill>
                            <a:schemeClr val="tx1"/>
                          </a:solidFill>
                          <a:latin typeface="Palatino" pitchFamily="2" charset="77"/>
                          <a:ea typeface="Palatino" pitchFamily="2" charset="77"/>
                          <a:cs typeface="+mn-cs"/>
                        </a:rPr>
                        <a:t>National Council of the Environment (CONAMA)</a:t>
                      </a:r>
                    </a:p>
                    <a:p>
                      <a:pPr marL="171450" indent="-171450" algn="l">
                        <a:buFont typeface="Arial" panose="020B0604020202020204" pitchFamily="34" charset="0"/>
                        <a:buChar char="•"/>
                      </a:pPr>
                      <a:r>
                        <a:rPr lang="en-GB" sz="900" b="0" kern="1200" dirty="0">
                          <a:solidFill>
                            <a:schemeClr val="tx1"/>
                          </a:solidFill>
                          <a:latin typeface="Palatino" pitchFamily="2" charset="77"/>
                          <a:ea typeface="Palatino" pitchFamily="2" charset="77"/>
                          <a:cs typeface="+mn-cs"/>
                        </a:rPr>
                        <a:t>Chico Mendes Institute for Biodiversity Conservation (ICMBio)</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kern="1200" dirty="0">
                          <a:solidFill>
                            <a:schemeClr val="tx1"/>
                          </a:solidFill>
                          <a:latin typeface="Palatino" pitchFamily="2" charset="77"/>
                          <a:ea typeface="Palatino" pitchFamily="2" charset="77"/>
                          <a:cs typeface="+mn-cs"/>
                        </a:rPr>
                        <a:t>The Brazilian Institute of Environment and Renewable Natural Resources ( IBAMA )</a:t>
                      </a:r>
                    </a:p>
                    <a:p>
                      <a:pPr marL="171450" indent="-171450" algn="l">
                        <a:buFont typeface="Arial" panose="020B0604020202020204" pitchFamily="34" charset="0"/>
                        <a:buChar char="•"/>
                      </a:pPr>
                      <a:endParaRPr lang="en-GB" sz="900" b="0" kern="1200" dirty="0">
                        <a:solidFill>
                          <a:schemeClr val="tx1"/>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r h="722430">
                <a:tc>
                  <a:txBody>
                    <a:bodyPr/>
                    <a:lstStyle/>
                    <a:p>
                      <a:pPr marL="0" indent="0" algn="l">
                        <a:buFont typeface="Arial" panose="020B0604020202020204" pitchFamily="34" charset="0"/>
                        <a:buNone/>
                      </a:pPr>
                      <a:endParaRPr lang="en-GB" sz="1600" b="0" kern="1200" dirty="0">
                        <a:solidFill>
                          <a:schemeClr val="tx1"/>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GB" sz="900" b="1" kern="1200" dirty="0">
                          <a:solidFill>
                            <a:schemeClr val="tx1"/>
                          </a:solidFill>
                          <a:latin typeface="Palatino" pitchFamily="2" charset="77"/>
                          <a:ea typeface="Palatino" pitchFamily="2" charset="77"/>
                          <a:cs typeface="+mn-cs"/>
                        </a:rPr>
                        <a:t>International Trade Policy and Economic Governance Department (IMH)- </a:t>
                      </a:r>
                      <a:r>
                        <a:rPr lang="en-GB" sz="900" b="0" kern="1200" dirty="0">
                          <a:solidFill>
                            <a:schemeClr val="tx1"/>
                          </a:solidFill>
                          <a:latin typeface="Palatino" pitchFamily="2" charset="77"/>
                          <a:ea typeface="Palatino" pitchFamily="2" charset="77"/>
                          <a:cs typeface="+mn-cs"/>
                        </a:rPr>
                        <a:t>“IMH works within the EU on developing trade policy with high standards. Trade policy involves agreements with countries outside the EU and the rules that apply to reciprocal market access for goods, services, tenders and investments. IMH advocates for Dutch interests in negotiations within the EU.” More information: </a:t>
                      </a:r>
                      <a:r>
                        <a:rPr lang="en-GB" sz="900" b="0" kern="1200" dirty="0">
                          <a:solidFill>
                            <a:schemeClr val="tx1"/>
                          </a:solidFill>
                          <a:latin typeface="Palatino" pitchFamily="2" charset="77"/>
                          <a:ea typeface="Palatino" pitchFamily="2" charset="77"/>
                          <a:cs typeface="+mn-cs"/>
                          <a:hlinkClick r:id="rId3"/>
                        </a:rPr>
                        <a:t>https://www.government.nl/ministries/ministry-of-foreign-affairs/organisational-structure/directorate-general-for-foreign-economic-relations-dgbeb</a:t>
                      </a:r>
                      <a:r>
                        <a:rPr lang="en-GB" sz="900" b="0" kern="1200" dirty="0">
                          <a:solidFill>
                            <a:schemeClr val="tx1"/>
                          </a:solidFill>
                          <a:latin typeface="Palatino" pitchFamily="2" charset="77"/>
                          <a:ea typeface="Palatino" pitchFamily="2" charset="77"/>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dirty="0">
                          <a:solidFill>
                            <a:schemeClr val="tx1"/>
                          </a:solidFill>
                          <a:latin typeface="Palatino" pitchFamily="2" charset="77"/>
                          <a:ea typeface="Palatino" pitchFamily="2" charset="77"/>
                          <a:cs typeface="+mn-cs"/>
                        </a:rPr>
                        <a:t>Main government bodies linked to agricultural commodities and supply chains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kern="1200" dirty="0">
                          <a:solidFill>
                            <a:schemeClr val="tx1"/>
                          </a:solidFill>
                          <a:latin typeface="Palatino" pitchFamily="2" charset="77"/>
                          <a:ea typeface="Palatino" pitchFamily="2" charset="77"/>
                          <a:cs typeface="+mn-cs"/>
                        </a:rPr>
                        <a:t>Brazilian Agricultural Research Corporation (</a:t>
                      </a:r>
                      <a:r>
                        <a:rPr lang="en-GB" sz="900" b="0" kern="1200" dirty="0" err="1">
                          <a:solidFill>
                            <a:schemeClr val="tx1"/>
                          </a:solidFill>
                          <a:latin typeface="Palatino" pitchFamily="2" charset="77"/>
                          <a:ea typeface="Palatino" pitchFamily="2" charset="77"/>
                          <a:cs typeface="+mn-cs"/>
                        </a:rPr>
                        <a:t>Embrapa</a:t>
                      </a:r>
                      <a:r>
                        <a:rPr lang="en-GB" sz="900" b="0" kern="1200" dirty="0">
                          <a:solidFill>
                            <a:schemeClr val="tx1"/>
                          </a:solidFill>
                          <a:latin typeface="Palatino" pitchFamily="2" charset="77"/>
                          <a:ea typeface="Palatino" pitchFamily="2" charset="77"/>
                          <a:cs typeface="+mn-cs"/>
                        </a:rPr>
                        <a: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kern="1200" dirty="0">
                          <a:solidFill>
                            <a:schemeClr val="tx1"/>
                          </a:solidFill>
                          <a:latin typeface="Palatino" pitchFamily="2" charset="77"/>
                          <a:ea typeface="Palatino" pitchFamily="2" charset="77"/>
                          <a:cs typeface="+mn-cs"/>
                        </a:rPr>
                        <a:t>The National Supply Company (CONAB)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8748664"/>
                  </a:ext>
                </a:extLst>
              </a:tr>
            </a:tbl>
          </a:graphicData>
        </a:graphic>
      </p:graphicFrame>
      <p:sp>
        <p:nvSpPr>
          <p:cNvPr id="11" name="TextBox 10">
            <a:extLst>
              <a:ext uri="{FF2B5EF4-FFF2-40B4-BE49-F238E27FC236}">
                <a16:creationId xmlns:a16="http://schemas.microsoft.com/office/drawing/2014/main" id="{B89DBF63-85AC-EE89-F391-6C106579A898}"/>
              </a:ext>
            </a:extLst>
          </p:cNvPr>
          <p:cNvSpPr txBox="1"/>
          <p:nvPr/>
        </p:nvSpPr>
        <p:spPr>
          <a:xfrm>
            <a:off x="838200" y="5969747"/>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t>
            </a:r>
            <a:r>
              <a:rPr lang="en-GB" sz="1000" b="0" i="0" dirty="0">
                <a:solidFill>
                  <a:srgbClr val="222222"/>
                </a:solidFill>
                <a:effectLst/>
                <a:latin typeface="Palatino" pitchFamily="2" charset="77"/>
                <a:ea typeface="Palatino" pitchFamily="2" charset="77"/>
              </a:rPr>
              <a:t>Own elaboration</a:t>
            </a:r>
            <a:endParaRPr lang="en-GB" sz="1000" dirty="0">
              <a:latin typeface="Palatino" pitchFamily="2" charset="77"/>
              <a:ea typeface="Palatino" pitchFamily="2" charset="77"/>
            </a:endParaRPr>
          </a:p>
        </p:txBody>
      </p:sp>
    </p:spTree>
    <p:extLst>
      <p:ext uri="{BB962C8B-B14F-4D97-AF65-F5344CB8AC3E}">
        <p14:creationId xmlns:p14="http://schemas.microsoft.com/office/powerpoint/2010/main" val="1189617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591B48-945E-6517-B74B-A4A6CDF1EFC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84E0195-B383-B0C9-49FF-7730EE1D1537}"/>
              </a:ext>
            </a:extLst>
          </p:cNvPr>
          <p:cNvSpPr>
            <a:spLocks noGrp="1"/>
          </p:cNvSpPr>
          <p:nvPr>
            <p:ph type="title"/>
          </p:nvPr>
        </p:nvSpPr>
        <p:spPr>
          <a:xfrm>
            <a:off x="6118412" y="2542101"/>
            <a:ext cx="5504330" cy="1325563"/>
          </a:xfrm>
        </p:spPr>
        <p:txBody>
          <a:bodyPr>
            <a:normAutofit/>
          </a:bodyPr>
          <a:lstStyle/>
          <a:p>
            <a:pPr algn="r"/>
            <a:r>
              <a:rPr lang="en-US" dirty="0">
                <a:latin typeface="Palatino" pitchFamily="2" charset="77"/>
                <a:ea typeface="Palatino" pitchFamily="2" charset="77"/>
              </a:rPr>
              <a:t>2. Issue-areas for </a:t>
            </a:r>
            <a:br>
              <a:rPr lang="en-US" dirty="0">
                <a:latin typeface="Palatino" pitchFamily="2" charset="77"/>
                <a:ea typeface="Palatino" pitchFamily="2" charset="77"/>
              </a:rPr>
            </a:br>
            <a:r>
              <a:rPr lang="en-US" dirty="0">
                <a:latin typeface="Palatino" pitchFamily="2" charset="77"/>
                <a:ea typeface="Palatino" pitchFamily="2" charset="77"/>
              </a:rPr>
              <a:t>new policies</a:t>
            </a:r>
          </a:p>
        </p:txBody>
      </p:sp>
      <p:sp>
        <p:nvSpPr>
          <p:cNvPr id="4" name="Foliennummernplatzhalter 3">
            <a:extLst>
              <a:ext uri="{FF2B5EF4-FFF2-40B4-BE49-F238E27FC236}">
                <a16:creationId xmlns:a16="http://schemas.microsoft.com/office/drawing/2014/main" id="{DD5A94FB-3792-5A89-4871-BFAA1C69E249}"/>
              </a:ext>
            </a:extLst>
          </p:cNvPr>
          <p:cNvSpPr>
            <a:spLocks noGrp="1"/>
          </p:cNvSpPr>
          <p:nvPr>
            <p:ph type="sldNum" sz="quarter" idx="12"/>
          </p:nvPr>
        </p:nvSpPr>
        <p:spPr/>
        <p:txBody>
          <a:bodyPr/>
          <a:lstStyle/>
          <a:p>
            <a:fld id="{D725F4C8-A4ED-4F06-9015-63B7B8FAC2B8}" type="slidenum">
              <a:rPr lang="de-DE" smtClean="0"/>
              <a:t>22</a:t>
            </a:fld>
            <a:endParaRPr lang="de-DE"/>
          </a:p>
        </p:txBody>
      </p:sp>
    </p:spTree>
    <p:extLst>
      <p:ext uri="{BB962C8B-B14F-4D97-AF65-F5344CB8AC3E}">
        <p14:creationId xmlns:p14="http://schemas.microsoft.com/office/powerpoint/2010/main" val="12984698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C539C-BC46-A669-1CA4-C7F56CEF1F5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70DD1F4-999A-4A3A-AC3E-6689B19B8CFD}"/>
              </a:ext>
            </a:extLst>
          </p:cNvPr>
          <p:cNvSpPr>
            <a:spLocks noGrp="1"/>
          </p:cNvSpPr>
          <p:nvPr>
            <p:ph type="title"/>
          </p:nvPr>
        </p:nvSpPr>
        <p:spPr/>
        <p:txBody>
          <a:bodyPr/>
          <a:lstStyle/>
          <a:p>
            <a:r>
              <a:rPr lang="en-US" dirty="0">
                <a:latin typeface="Palatino" pitchFamily="2" charset="77"/>
                <a:ea typeface="Palatino" pitchFamily="2" charset="77"/>
              </a:rPr>
              <a:t>Issue-areas for new policies</a:t>
            </a:r>
          </a:p>
        </p:txBody>
      </p:sp>
      <p:sp>
        <p:nvSpPr>
          <p:cNvPr id="3" name="Inhaltsplatzhalter 2">
            <a:extLst>
              <a:ext uri="{FF2B5EF4-FFF2-40B4-BE49-F238E27FC236}">
                <a16:creationId xmlns:a16="http://schemas.microsoft.com/office/drawing/2014/main" id="{CE6F5E7B-B4EA-5DBF-BAEB-3423B4F27236}"/>
              </a:ext>
            </a:extLst>
          </p:cNvPr>
          <p:cNvSpPr>
            <a:spLocks noGrp="1"/>
          </p:cNvSpPr>
          <p:nvPr>
            <p:ph idx="1"/>
          </p:nvPr>
        </p:nvSpPr>
        <p:spPr/>
        <p:txBody>
          <a:bodyPr/>
          <a:lstStyle/>
          <a:p>
            <a:r>
              <a:rPr lang="en-US" sz="2400" dirty="0">
                <a:latin typeface="Palatino" pitchFamily="2" charset="77"/>
                <a:ea typeface="Palatino" pitchFamily="2" charset="77"/>
              </a:rPr>
              <a:t>The potential for new policies</a:t>
            </a:r>
          </a:p>
          <a:p>
            <a:pPr lvl="1"/>
            <a:r>
              <a:rPr lang="en-GB" sz="1600" dirty="0">
                <a:latin typeface="Palatino" pitchFamily="2" charset="77"/>
                <a:ea typeface="Palatino" pitchFamily="2" charset="77"/>
              </a:rPr>
              <a:t>Do you feel that there is </a:t>
            </a:r>
            <a:r>
              <a:rPr lang="en-GB" sz="1600" b="1" dirty="0">
                <a:latin typeface="Palatino" pitchFamily="2" charset="77"/>
                <a:ea typeface="Palatino" pitchFamily="2" charset="77"/>
              </a:rPr>
              <a:t>a need for new policy that would more effectively drive the necessary systems changes?</a:t>
            </a:r>
            <a:r>
              <a:rPr lang="en-GB" sz="1600" dirty="0">
                <a:latin typeface="Palatino" pitchFamily="2" charset="77"/>
                <a:ea typeface="Palatino" pitchFamily="2" charset="77"/>
              </a:rPr>
              <a:t> If so, what might that future policy(ies) need to look like? I.e. What interventions would the policy need to address or facilitate?</a:t>
            </a:r>
          </a:p>
          <a:p>
            <a:pPr lvl="1"/>
            <a:endParaRPr lang="en-GB" sz="1600" dirty="0">
              <a:latin typeface="Palatino" pitchFamily="2" charset="77"/>
              <a:ea typeface="Palatino" pitchFamily="2" charset="77"/>
            </a:endParaRPr>
          </a:p>
        </p:txBody>
      </p:sp>
      <p:sp>
        <p:nvSpPr>
          <p:cNvPr id="4" name="Foliennummernplatzhalter 3">
            <a:extLst>
              <a:ext uri="{FF2B5EF4-FFF2-40B4-BE49-F238E27FC236}">
                <a16:creationId xmlns:a16="http://schemas.microsoft.com/office/drawing/2014/main" id="{B6D7A31D-338D-5B14-FD7D-449E327A9647}"/>
              </a:ext>
            </a:extLst>
          </p:cNvPr>
          <p:cNvSpPr>
            <a:spLocks noGrp="1"/>
          </p:cNvSpPr>
          <p:nvPr>
            <p:ph type="sldNum" sz="quarter" idx="12"/>
          </p:nvPr>
        </p:nvSpPr>
        <p:spPr/>
        <p:txBody>
          <a:bodyPr/>
          <a:lstStyle/>
          <a:p>
            <a:fld id="{D725F4C8-A4ED-4F06-9015-63B7B8FAC2B8}" type="slidenum">
              <a:rPr lang="de-DE" smtClean="0"/>
              <a:t>23</a:t>
            </a:fld>
            <a:endParaRPr lang="de-DE"/>
          </a:p>
        </p:txBody>
      </p:sp>
    </p:spTree>
    <p:extLst>
      <p:ext uri="{BB962C8B-B14F-4D97-AF65-F5344CB8AC3E}">
        <p14:creationId xmlns:p14="http://schemas.microsoft.com/office/powerpoint/2010/main" val="13255826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FBEC71-7001-A8B6-1832-EBA9AFCC2CB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596594B-E129-0A7E-DEB4-436B6A351D54}"/>
              </a:ext>
            </a:extLst>
          </p:cNvPr>
          <p:cNvSpPr>
            <a:spLocks noGrp="1"/>
          </p:cNvSpPr>
          <p:nvPr>
            <p:ph type="title"/>
          </p:nvPr>
        </p:nvSpPr>
        <p:spPr/>
        <p:txBody>
          <a:bodyPr/>
          <a:lstStyle/>
          <a:p>
            <a:r>
              <a:rPr lang="en-US" dirty="0">
                <a:latin typeface="Palatino" pitchFamily="2" charset="77"/>
                <a:ea typeface="Palatino" pitchFamily="2" charset="77"/>
              </a:rPr>
              <a:t>Issue-areas for new policies</a:t>
            </a:r>
          </a:p>
        </p:txBody>
      </p:sp>
      <p:sp>
        <p:nvSpPr>
          <p:cNvPr id="4" name="Foliennummernplatzhalter 3">
            <a:extLst>
              <a:ext uri="{FF2B5EF4-FFF2-40B4-BE49-F238E27FC236}">
                <a16:creationId xmlns:a16="http://schemas.microsoft.com/office/drawing/2014/main" id="{BE825FD5-B0BE-2C15-D837-F78CBE0ACFD6}"/>
              </a:ext>
            </a:extLst>
          </p:cNvPr>
          <p:cNvSpPr>
            <a:spLocks noGrp="1"/>
          </p:cNvSpPr>
          <p:nvPr>
            <p:ph type="sldNum" sz="quarter" idx="12"/>
          </p:nvPr>
        </p:nvSpPr>
        <p:spPr/>
        <p:txBody>
          <a:bodyPr/>
          <a:lstStyle/>
          <a:p>
            <a:fld id="{D725F4C8-A4ED-4F06-9015-63B7B8FAC2B8}" type="slidenum">
              <a:rPr lang="de-DE" smtClean="0"/>
              <a:t>24</a:t>
            </a:fld>
            <a:endParaRPr lang="de-DE"/>
          </a:p>
        </p:txBody>
      </p:sp>
      <p:graphicFrame>
        <p:nvGraphicFramePr>
          <p:cNvPr id="3" name="Table 2">
            <a:extLst>
              <a:ext uri="{FF2B5EF4-FFF2-40B4-BE49-F238E27FC236}">
                <a16:creationId xmlns:a16="http://schemas.microsoft.com/office/drawing/2014/main" id="{B21A5608-AF53-9002-EAF5-EAC41F948184}"/>
              </a:ext>
            </a:extLst>
          </p:cNvPr>
          <p:cNvGraphicFramePr>
            <a:graphicFrameLocks noGrp="1"/>
          </p:cNvGraphicFramePr>
          <p:nvPr>
            <p:extLst>
              <p:ext uri="{D42A27DB-BD31-4B8C-83A1-F6EECF244321}">
                <p14:modId xmlns:p14="http://schemas.microsoft.com/office/powerpoint/2010/main" val="2974335072"/>
              </p:ext>
            </p:extLst>
          </p:nvPr>
        </p:nvGraphicFramePr>
        <p:xfrm>
          <a:off x="944076" y="1608993"/>
          <a:ext cx="10409724" cy="3998634"/>
        </p:xfrm>
        <a:graphic>
          <a:graphicData uri="http://schemas.openxmlformats.org/drawingml/2006/table">
            <a:tbl>
              <a:tblPr firstRow="1" bandRow="1">
                <a:tableStyleId>{5C22544A-7EE6-4342-B048-85BDC9FD1C3A}</a:tableStyleId>
              </a:tblPr>
              <a:tblGrid>
                <a:gridCol w="3950042">
                  <a:extLst>
                    <a:ext uri="{9D8B030D-6E8A-4147-A177-3AD203B41FA5}">
                      <a16:colId xmlns:a16="http://schemas.microsoft.com/office/drawing/2014/main" val="699290266"/>
                    </a:ext>
                  </a:extLst>
                </a:gridCol>
                <a:gridCol w="6459682">
                  <a:extLst>
                    <a:ext uri="{9D8B030D-6E8A-4147-A177-3AD203B41FA5}">
                      <a16:colId xmlns:a16="http://schemas.microsoft.com/office/drawing/2014/main" val="3829692361"/>
                    </a:ext>
                  </a:extLst>
                </a:gridCol>
              </a:tblGrid>
              <a:tr h="307305">
                <a:tc>
                  <a:txBody>
                    <a:bodyPr/>
                    <a:lstStyle/>
                    <a:p>
                      <a:r>
                        <a:rPr lang="en-NL" sz="1100" b="1" dirty="0">
                          <a:solidFill>
                            <a:schemeClr val="tx1"/>
                          </a:solidFill>
                          <a:latin typeface="Palatino" pitchFamily="2" charset="77"/>
                          <a:ea typeface="Palatino" pitchFamily="2" charset="77"/>
                        </a:rPr>
                        <a:t>Potential issue-areas for new policies in Trade &amp;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Evidence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4257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u="sng" dirty="0">
                          <a:solidFill>
                            <a:schemeClr val="tx1"/>
                          </a:solidFill>
                          <a:latin typeface="Palatino" pitchFamily="2" charset="77"/>
                          <a:ea typeface="Palatino" pitchFamily="2" charset="77"/>
                        </a:rPr>
                        <a:t>Logistics and infrastructure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Palatino" pitchFamily="2" charset="77"/>
                          <a:ea typeface="Palatino" pitchFamily="2" charset="77"/>
                        </a:rPr>
                        <a:t>Railways crossing indigenous people’s lands, e.g., </a:t>
                      </a:r>
                      <a:r>
                        <a:rPr lang="en-GB" sz="1200" b="0" dirty="0" err="1">
                          <a:solidFill>
                            <a:schemeClr val="tx1"/>
                          </a:solidFill>
                          <a:latin typeface="Palatino" pitchFamily="2" charset="77"/>
                          <a:ea typeface="Palatino" pitchFamily="2" charset="77"/>
                        </a:rPr>
                        <a:t>Ferrograo</a:t>
                      </a:r>
                      <a:endParaRPr lang="en-GB" sz="1200" b="0" dirty="0">
                        <a:solidFill>
                          <a:schemeClr val="tx1"/>
                        </a:solidFill>
                        <a:latin typeface="Palatino" pitchFamily="2" charset="77"/>
                        <a:ea typeface="Palatino" pitchFamily="2" charset="77"/>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tx1"/>
                          </a:solidFill>
                          <a:latin typeface="Palatino" pitchFamily="2" charset="77"/>
                          <a:ea typeface="Palatino" pitchFamily="2" charset="77"/>
                        </a:rPr>
                        <a:t>Boats crossing sacred rivers, visual and noise pollutions, and threats to explore river basin to increase the number of boats transporting soy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419522">
                <a:tc>
                  <a:txBody>
                    <a:bodyPr/>
                    <a:lstStyle/>
                    <a:p>
                      <a:pPr marL="0" indent="0" algn="l">
                        <a:buFont typeface="Arial" panose="020B0604020202020204" pitchFamily="34" charset="0"/>
                        <a:buNone/>
                      </a:pPr>
                      <a:r>
                        <a:rPr lang="en-GB" sz="1600" b="0" kern="1200" dirty="0">
                          <a:solidFill>
                            <a:schemeClr val="tx1"/>
                          </a:solidFill>
                          <a:latin typeface="Palatino" pitchFamily="2" charset="77"/>
                          <a:ea typeface="Palatino" pitchFamily="2" charset="77"/>
                          <a:cs typeface="+mn-cs"/>
                        </a:rPr>
                        <a:t>Intersect </a:t>
                      </a:r>
                      <a:r>
                        <a:rPr lang="en-GB" sz="1600" b="0" u="sng" kern="1200" dirty="0">
                          <a:solidFill>
                            <a:schemeClr val="tx1"/>
                          </a:solidFill>
                          <a:latin typeface="Palatino" pitchFamily="2" charset="77"/>
                          <a:ea typeface="Palatino" pitchFamily="2" charset="77"/>
                          <a:cs typeface="+mn-cs"/>
                        </a:rPr>
                        <a:t>trade with health </a:t>
                      </a:r>
                      <a:r>
                        <a:rPr lang="en-GB" sz="1600" b="0" kern="1200" dirty="0">
                          <a:solidFill>
                            <a:schemeClr val="tx1"/>
                          </a:solidFill>
                          <a:latin typeface="Palatino" pitchFamily="2" charset="77"/>
                          <a:ea typeface="Palatino" pitchFamily="2" charset="77"/>
                          <a:cs typeface="+mn-cs"/>
                        </a:rPr>
                        <a:t>regulations</a:t>
                      </a:r>
                    </a:p>
                    <a:p>
                      <a:pPr marL="0" indent="0" algn="l">
                        <a:buFont typeface="Arial" panose="020B0604020202020204" pitchFamily="34" charset="0"/>
                        <a:buNone/>
                      </a:pPr>
                      <a:endParaRPr lang="en-GB" sz="1600" b="0" kern="1200" dirty="0">
                        <a:solidFill>
                          <a:schemeClr val="tx1"/>
                        </a:solidFill>
                        <a:latin typeface="Palatino" pitchFamily="2" charset="77"/>
                        <a:ea typeface="Palatino" pitchFamily="2" charset="77"/>
                        <a:cs typeface="+mn-cs"/>
                      </a:endParaRPr>
                    </a:p>
                    <a:p>
                      <a:pPr marL="0" indent="0" algn="l">
                        <a:buFont typeface="Arial" panose="020B0604020202020204" pitchFamily="34" charset="0"/>
                        <a:buNone/>
                      </a:pPr>
                      <a:endParaRPr lang="en-GB" sz="1600" b="0" kern="1200" dirty="0">
                        <a:solidFill>
                          <a:schemeClr val="tx1"/>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GB" sz="1200" b="0" kern="1200" dirty="0">
                          <a:solidFill>
                            <a:schemeClr val="tx1"/>
                          </a:solidFill>
                          <a:latin typeface="Palatino" pitchFamily="2" charset="77"/>
                          <a:ea typeface="Palatino" pitchFamily="2" charset="77"/>
                          <a:cs typeface="+mn-cs"/>
                        </a:rPr>
                        <a:t>Contamination of water sources affecting people’s health</a:t>
                      </a:r>
                    </a:p>
                    <a:p>
                      <a:pPr marL="285750" indent="-285750" algn="l">
                        <a:buFont typeface="Arial" panose="020B0604020202020204" pitchFamily="34" charset="0"/>
                        <a:buChar char="•"/>
                      </a:pPr>
                      <a:r>
                        <a:rPr lang="en-GB" sz="1200" b="0" kern="1200" dirty="0">
                          <a:solidFill>
                            <a:schemeClr val="tx1"/>
                          </a:solidFill>
                          <a:latin typeface="Palatino" pitchFamily="2" charset="77"/>
                          <a:ea typeface="Palatino" pitchFamily="2" charset="77"/>
                          <a:cs typeface="+mn-cs"/>
                        </a:rPr>
                        <a:t>Slave labour in livestock farms</a:t>
                      </a:r>
                    </a:p>
                    <a:p>
                      <a:pPr marL="285750" indent="-285750" algn="l">
                        <a:buFont typeface="Arial" panose="020B0604020202020204" pitchFamily="34" charset="0"/>
                        <a:buChar char="•"/>
                      </a:pPr>
                      <a:r>
                        <a:rPr lang="en-GB" sz="1200" b="0" kern="1200" dirty="0">
                          <a:solidFill>
                            <a:schemeClr val="tx1"/>
                          </a:solidFill>
                          <a:latin typeface="Palatino" pitchFamily="2" charset="77"/>
                          <a:ea typeface="Palatino" pitchFamily="2" charset="77"/>
                          <a:cs typeface="+mn-cs"/>
                        </a:rPr>
                        <a:t>Nitrogen crisis in the Netherlands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r h="527644">
                <a:tc>
                  <a:txBody>
                    <a:bodyPr/>
                    <a:lstStyle/>
                    <a:p>
                      <a:pPr marL="0" indent="0" algn="l">
                        <a:buFont typeface="Arial" panose="020B0604020202020204" pitchFamily="34" charset="0"/>
                        <a:buNone/>
                      </a:pPr>
                      <a:r>
                        <a:rPr lang="en-GB" sz="1600" b="0" kern="1200" dirty="0">
                          <a:solidFill>
                            <a:schemeClr val="tx1"/>
                          </a:solidFill>
                          <a:latin typeface="Palatino" pitchFamily="2" charset="77"/>
                          <a:ea typeface="Palatino" pitchFamily="2" charset="77"/>
                          <a:cs typeface="+mn-cs"/>
                        </a:rPr>
                        <a:t>Tackle </a:t>
                      </a:r>
                      <a:r>
                        <a:rPr lang="en-GB" sz="1600" b="0" u="sng" kern="1200" dirty="0">
                          <a:solidFill>
                            <a:schemeClr val="tx1"/>
                          </a:solidFill>
                          <a:latin typeface="Palatino" pitchFamily="2" charset="77"/>
                          <a:ea typeface="Palatino" pitchFamily="2" charset="77"/>
                          <a:cs typeface="+mn-cs"/>
                        </a:rPr>
                        <a:t>pesticide pollution </a:t>
                      </a:r>
                      <a:r>
                        <a:rPr lang="en-GB" sz="1600" b="0" kern="1200" dirty="0">
                          <a:solidFill>
                            <a:schemeClr val="tx1"/>
                          </a:solidFill>
                          <a:latin typeface="Palatino" pitchFamily="2" charset="77"/>
                          <a:ea typeface="Palatino" pitchFamily="2" charset="77"/>
                          <a:cs typeface="+mn-cs"/>
                        </a:rPr>
                        <a:t>driven by international trade of chemical products</a:t>
                      </a:r>
                    </a:p>
                    <a:p>
                      <a:pPr marL="0" indent="0" algn="l">
                        <a:buFont typeface="Arial" panose="020B0604020202020204" pitchFamily="34" charset="0"/>
                        <a:buNone/>
                      </a:pPr>
                      <a:endParaRPr lang="en-GB" sz="1600" b="0" kern="1200" dirty="0">
                        <a:solidFill>
                          <a:schemeClr val="tx1"/>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kern="1200" dirty="0">
                          <a:solidFill>
                            <a:schemeClr val="tx1"/>
                          </a:solidFill>
                          <a:latin typeface="Palatino" pitchFamily="2" charset="77"/>
                          <a:ea typeface="Palatino" pitchFamily="2" charset="77"/>
                          <a:cs typeface="+mn-cs"/>
                        </a:rPr>
                        <a:t>Air, soil and water pollution due to pesticides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chemeClr val="tx1"/>
                          </a:solidFill>
                          <a:latin typeface="Palatino" pitchFamily="2" charset="77"/>
                          <a:ea typeface="Palatino" pitchFamily="2" charset="77"/>
                          <a:cs typeface="+mn-cs"/>
                        </a:rPr>
                        <a:t>Source: </a:t>
                      </a:r>
                      <a:r>
                        <a:rPr lang="en-GB" sz="1000" b="0" kern="1200" dirty="0">
                          <a:solidFill>
                            <a:schemeClr val="tx1"/>
                          </a:solidFill>
                          <a:latin typeface="Palatino" pitchFamily="2" charset="77"/>
                          <a:ea typeface="Palatino" pitchFamily="2" charset="77"/>
                          <a:cs typeface="+mn-cs"/>
                          <a:hlinkClick r:id="rId2"/>
                        </a:rPr>
                        <a:t>https://www.gov.br/ibama/pt-br/assuntos/quimicos-e-biologicos/agrotoxicos/paineis-de-informacoes-de-agrotoxicos/paineis-de-informacoes-de-agrotoxicos#Painel-comercializacao</a:t>
                      </a:r>
                      <a:r>
                        <a:rPr lang="en-GB" sz="1000" b="0" kern="1200" dirty="0">
                          <a:solidFill>
                            <a:schemeClr val="tx1"/>
                          </a:solidFill>
                          <a:latin typeface="Palatino" pitchFamily="2" charset="77"/>
                          <a:ea typeface="Palatino" pitchFamily="2" charset="77"/>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8748664"/>
                  </a:ext>
                </a:extLst>
              </a:tr>
              <a:tr h="582369">
                <a:tc>
                  <a:txBody>
                    <a:bodyPr/>
                    <a:lstStyle/>
                    <a:p>
                      <a:pPr marL="0" indent="0" algn="l">
                        <a:buFont typeface="Arial" panose="020B0604020202020204" pitchFamily="34" charset="0"/>
                        <a:buNone/>
                      </a:pPr>
                      <a:r>
                        <a:rPr lang="en-GB" sz="1600" b="0" u="sng" kern="1200" dirty="0">
                          <a:solidFill>
                            <a:schemeClr val="tx1"/>
                          </a:solidFill>
                          <a:latin typeface="Palatino" pitchFamily="2" charset="77"/>
                          <a:ea typeface="Palatino" pitchFamily="2" charset="77"/>
                          <a:cs typeface="+mn-cs"/>
                        </a:rPr>
                        <a:t>Socio-bio-economy value chains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GB" sz="1200" b="0" kern="1200" dirty="0">
                          <a:solidFill>
                            <a:schemeClr val="tx1"/>
                          </a:solidFill>
                          <a:latin typeface="Palatino" pitchFamily="2" charset="77"/>
                          <a:ea typeface="Palatino" pitchFamily="2" charset="77"/>
                          <a:cs typeface="+mn-cs"/>
                        </a:rPr>
                        <a:t>The necessity to enhance socio-biodiversity value chains and the bioeconomy in the Cerrado and the Amazon, as alternatives to the (soy and beef) monocultural development model, and its implications (pollution, rural conflicts, negative infrastructure, diseases)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632946"/>
                  </a:ext>
                </a:extLst>
              </a:tr>
              <a:tr h="582369">
                <a:tc>
                  <a:txBody>
                    <a:bodyPr/>
                    <a:lstStyle/>
                    <a:p>
                      <a:pPr marL="0" indent="0" algn="l">
                        <a:buFont typeface="Arial" panose="020B0604020202020204" pitchFamily="34" charset="0"/>
                        <a:buNone/>
                      </a:pPr>
                      <a:r>
                        <a:rPr lang="en-GB" sz="1600" b="0" u="sng" kern="1200" dirty="0">
                          <a:solidFill>
                            <a:schemeClr val="tx1"/>
                          </a:solidFill>
                          <a:latin typeface="Palatino" pitchFamily="2" charset="77"/>
                          <a:ea typeface="Palatino" pitchFamily="2" charset="77"/>
                          <a:cs typeface="+mn-cs"/>
                        </a:rPr>
                        <a:t>Financial bans</a:t>
                      </a:r>
                      <a:r>
                        <a:rPr lang="en-GB" sz="1600" b="0" u="none" kern="1200" dirty="0">
                          <a:solidFill>
                            <a:schemeClr val="tx1"/>
                          </a:solidFill>
                          <a:latin typeface="Palatino" pitchFamily="2" charset="77"/>
                          <a:ea typeface="Palatino" pitchFamily="2" charset="77"/>
                          <a:cs typeface="+mn-cs"/>
                        </a:rPr>
                        <a:t> </a:t>
                      </a:r>
                      <a:r>
                        <a:rPr lang="en-GB" sz="1600" b="0" kern="1200" dirty="0">
                          <a:solidFill>
                            <a:schemeClr val="tx1"/>
                          </a:solidFill>
                          <a:latin typeface="Palatino" pitchFamily="2" charset="77"/>
                          <a:ea typeface="Palatino" pitchFamily="2" charset="77"/>
                          <a:cs typeface="+mn-cs"/>
                        </a:rPr>
                        <a:t>to extensive agribusiness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a:buFont typeface="Arial" panose="020B0604020202020204" pitchFamily="34" charset="0"/>
                        <a:buChar char="•"/>
                      </a:pPr>
                      <a:r>
                        <a:rPr lang="en-GB" sz="1200" b="0" kern="1200" dirty="0">
                          <a:solidFill>
                            <a:schemeClr val="tx1"/>
                          </a:solidFill>
                          <a:latin typeface="Palatino" pitchFamily="2" charset="77"/>
                          <a:ea typeface="Palatino" pitchFamily="2" charset="77"/>
                          <a:cs typeface="+mn-cs"/>
                        </a:rPr>
                        <a:t>Stopping financial flows funding large agribusiness in biodiversity-rich ecosystems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1700008"/>
                  </a:ext>
                </a:extLst>
              </a:tr>
            </a:tbl>
          </a:graphicData>
        </a:graphic>
      </p:graphicFrame>
    </p:spTree>
    <p:extLst>
      <p:ext uri="{BB962C8B-B14F-4D97-AF65-F5344CB8AC3E}">
        <p14:creationId xmlns:p14="http://schemas.microsoft.com/office/powerpoint/2010/main" val="3920402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C6CA166-7B6F-C24D-271D-B9DC91726F31}"/>
              </a:ext>
            </a:extLst>
          </p:cNvPr>
          <p:cNvSpPr>
            <a:spLocks noGrp="1"/>
          </p:cNvSpPr>
          <p:nvPr>
            <p:ph type="sldNum" sz="quarter" idx="12"/>
          </p:nvPr>
        </p:nvSpPr>
        <p:spPr/>
        <p:txBody>
          <a:bodyPr/>
          <a:lstStyle/>
          <a:p>
            <a:fld id="{D725F4C8-A4ED-4F06-9015-63B7B8FAC2B8}" type="slidenum">
              <a:rPr lang="de-DE" smtClean="0"/>
              <a:t>25</a:t>
            </a:fld>
            <a:endParaRPr lang="de-DE"/>
          </a:p>
        </p:txBody>
      </p:sp>
    </p:spTree>
    <p:extLst>
      <p:ext uri="{BB962C8B-B14F-4D97-AF65-F5344CB8AC3E}">
        <p14:creationId xmlns:p14="http://schemas.microsoft.com/office/powerpoint/2010/main" val="4065553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263636-BD5F-4FEB-8033-9FBC67BE5272}"/>
              </a:ext>
            </a:extLst>
          </p:cNvPr>
          <p:cNvSpPr>
            <a:spLocks noGrp="1"/>
          </p:cNvSpPr>
          <p:nvPr>
            <p:ph type="sldNum" sz="quarter" idx="12"/>
          </p:nvPr>
        </p:nvSpPr>
        <p:spPr/>
        <p:txBody>
          <a:bodyPr/>
          <a:lstStyle/>
          <a:p>
            <a:fld id="{D725F4C8-A4ED-4F06-9015-63B7B8FAC2B8}" type="slidenum">
              <a:rPr lang="de-DE" smtClean="0"/>
              <a:t>26</a:t>
            </a:fld>
            <a:endParaRPr lang="de-DE"/>
          </a:p>
        </p:txBody>
      </p:sp>
    </p:spTree>
    <p:extLst>
      <p:ext uri="{BB962C8B-B14F-4D97-AF65-F5344CB8AC3E}">
        <p14:creationId xmlns:p14="http://schemas.microsoft.com/office/powerpoint/2010/main" val="698519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5CC50A9-D1E4-4DED-9359-D2B99ED5CE67}"/>
              </a:ext>
            </a:extLst>
          </p:cNvPr>
          <p:cNvSpPr>
            <a:spLocks noGrp="1"/>
          </p:cNvSpPr>
          <p:nvPr>
            <p:ph type="sldNum" sz="quarter" idx="12"/>
          </p:nvPr>
        </p:nvSpPr>
        <p:spPr/>
        <p:txBody>
          <a:bodyPr/>
          <a:lstStyle/>
          <a:p>
            <a:fld id="{D725F4C8-A4ED-4F06-9015-63B7B8FAC2B8}" type="slidenum">
              <a:rPr lang="de-DE" smtClean="0"/>
              <a:t>27</a:t>
            </a:fld>
            <a:endParaRPr lang="de-DE"/>
          </a:p>
        </p:txBody>
      </p:sp>
      <p:sp>
        <p:nvSpPr>
          <p:cNvPr id="3" name="Textfeld 2">
            <a:extLst>
              <a:ext uri="{FF2B5EF4-FFF2-40B4-BE49-F238E27FC236}">
                <a16:creationId xmlns:a16="http://schemas.microsoft.com/office/drawing/2014/main" id="{A9B7598C-FA38-487C-A466-02D4C1B114A3}"/>
              </a:ext>
            </a:extLst>
          </p:cNvPr>
          <p:cNvSpPr txBox="1"/>
          <p:nvPr/>
        </p:nvSpPr>
        <p:spPr>
          <a:xfrm>
            <a:off x="540290" y="1248743"/>
            <a:ext cx="11045696" cy="707886"/>
          </a:xfrm>
          <a:prstGeom prst="rect">
            <a:avLst/>
          </a:prstGeom>
          <a:noFill/>
        </p:spPr>
        <p:txBody>
          <a:bodyPr wrap="square">
            <a:spAutoFit/>
          </a:bodyPr>
          <a:lstStyle/>
          <a:p>
            <a:pPr marL="0" indent="0">
              <a:buNone/>
            </a:pPr>
            <a:r>
              <a:rPr lang="en-US" sz="2000" dirty="0">
                <a:latin typeface="Arial" panose="020B0604020202020204" pitchFamily="34" charset="0"/>
                <a:cs typeface="Arial" panose="020B0604020202020204" pitchFamily="34" charset="0"/>
              </a:rPr>
              <a:t>understanding </a:t>
            </a:r>
            <a:r>
              <a:rPr lang="en-US" sz="2000" b="1" dirty="0">
                <a:latin typeface="Arial" panose="020B0604020202020204" pitchFamily="34" charset="0"/>
                <a:cs typeface="Arial" panose="020B0604020202020204" pitchFamily="34" charset="0"/>
              </a:rPr>
              <a:t>P</a:t>
            </a:r>
            <a:r>
              <a:rPr lang="en-US" sz="2000" dirty="0">
                <a:latin typeface="Arial" panose="020B0604020202020204" pitchFamily="34" charset="0"/>
                <a:cs typeface="Arial" panose="020B0604020202020204" pitchFamily="34" charset="0"/>
              </a:rPr>
              <a:t>lural values, intersectionality, </a:t>
            </a:r>
            <a:r>
              <a:rPr lang="en-US" sz="2000" b="1" dirty="0">
                <a:latin typeface="Arial" panose="020B0604020202020204" pitchFamily="34" charset="0"/>
                <a:cs typeface="Arial" panose="020B0604020202020204" pitchFamily="34" charset="0"/>
              </a:rPr>
              <a:t>L</a:t>
            </a:r>
            <a:r>
              <a:rPr lang="en-US" sz="2000" dirty="0">
                <a:latin typeface="Arial" panose="020B0604020202020204" pitchFamily="34" charset="0"/>
                <a:cs typeface="Arial" panose="020B0604020202020204" pitchFamily="34" charset="0"/>
              </a:rPr>
              <a:t>everage points, </a:t>
            </a:r>
            <a:r>
              <a:rPr lang="en-US" sz="2000" b="1" dirty="0">
                <a:latin typeface="Arial" panose="020B0604020202020204" pitchFamily="34" charset="0"/>
                <a:cs typeface="Arial" panose="020B0604020202020204" pitchFamily="34" charset="0"/>
              </a:rPr>
              <a:t>A</a:t>
            </a:r>
            <a:r>
              <a:rPr lang="en-US" sz="2000" dirty="0">
                <a:latin typeface="Arial" panose="020B0604020202020204" pitchFamily="34" charset="0"/>
                <a:cs typeface="Arial" panose="020B0604020202020204" pitchFamily="34" charset="0"/>
              </a:rPr>
              <a:t>ttitudes, </a:t>
            </a:r>
            <a:r>
              <a:rPr lang="en-US" sz="2000" b="1" dirty="0">
                <a:latin typeface="Arial" panose="020B0604020202020204" pitchFamily="34" charset="0"/>
                <a:cs typeface="Arial" panose="020B0604020202020204" pitchFamily="34" charset="0"/>
              </a:rPr>
              <a:t>N</a:t>
            </a:r>
            <a:r>
              <a:rPr lang="en-US" sz="2000" dirty="0">
                <a:latin typeface="Arial" panose="020B0604020202020204" pitchFamily="34" charset="0"/>
                <a:cs typeface="Arial" panose="020B0604020202020204" pitchFamily="34" charset="0"/>
              </a:rPr>
              <a:t>orms, behaviour and social I</a:t>
            </a:r>
            <a:r>
              <a:rPr lang="en-US" sz="2000" b="1" dirty="0">
                <a:latin typeface="Arial" panose="020B0604020202020204" pitchFamily="34" charset="0"/>
                <a:cs typeface="Arial" panose="020B0604020202020204" pitchFamily="34" charset="0"/>
              </a:rPr>
              <a:t>E</a:t>
            </a:r>
            <a:r>
              <a:rPr lang="en-US" sz="2000" dirty="0">
                <a:latin typeface="Arial" panose="020B0604020202020204" pitchFamily="34" charset="0"/>
                <a:cs typeface="Arial" panose="020B0604020202020204" pitchFamily="34" charset="0"/>
              </a:rPr>
              <a:t>arning in </a:t>
            </a:r>
            <a:r>
              <a:rPr lang="en-US" sz="2000" b="1" dirty="0">
                <a:latin typeface="Arial" panose="020B0604020202020204" pitchFamily="34" charset="0"/>
                <a:cs typeface="Arial" panose="020B0604020202020204" pitchFamily="34" charset="0"/>
              </a:rPr>
              <a:t>T</a:t>
            </a:r>
            <a:r>
              <a:rPr lang="en-US" sz="2000" dirty="0">
                <a:latin typeface="Arial" panose="020B0604020202020204" pitchFamily="34" charset="0"/>
                <a:cs typeface="Arial" panose="020B0604020202020204" pitchFamily="34" charset="0"/>
              </a:rPr>
              <a:t>ransformation for </a:t>
            </a:r>
            <a:r>
              <a:rPr lang="en-US" sz="2000" b="1" dirty="0">
                <a:latin typeface="Arial" panose="020B0604020202020204" pitchFamily="34" charset="0"/>
                <a:cs typeface="Arial" panose="020B0604020202020204" pitchFamily="34" charset="0"/>
              </a:rPr>
              <a:t>B</a:t>
            </a:r>
            <a:r>
              <a:rPr lang="en-US" sz="2000" dirty="0">
                <a:latin typeface="Arial" panose="020B0604020202020204" pitchFamily="34" charset="0"/>
                <a:cs typeface="Arial" panose="020B0604020202020204" pitchFamily="34" charset="0"/>
              </a:rPr>
              <a:t>iodiversity decision making</a:t>
            </a:r>
            <a:endParaRPr lang="en-DE" sz="2000" dirty="0">
              <a:latin typeface="Arial" panose="020B0604020202020204" pitchFamily="34" charset="0"/>
              <a:cs typeface="Arial" panose="020B0604020202020204" pitchFamily="34" charset="0"/>
            </a:endParaRPr>
          </a:p>
        </p:txBody>
      </p:sp>
      <p:sp>
        <p:nvSpPr>
          <p:cNvPr id="4" name="Textfeld 3">
            <a:extLst>
              <a:ext uri="{FF2B5EF4-FFF2-40B4-BE49-F238E27FC236}">
                <a16:creationId xmlns:a16="http://schemas.microsoft.com/office/drawing/2014/main" id="{10847013-F754-428E-A233-1CB10FC0D24A}"/>
              </a:ext>
            </a:extLst>
          </p:cNvPr>
          <p:cNvSpPr txBox="1"/>
          <p:nvPr/>
        </p:nvSpPr>
        <p:spPr>
          <a:xfrm>
            <a:off x="540291" y="576000"/>
            <a:ext cx="6160416" cy="646331"/>
          </a:xfrm>
          <a:prstGeom prst="rect">
            <a:avLst/>
          </a:prstGeom>
          <a:noFill/>
        </p:spPr>
        <p:txBody>
          <a:bodyPr wrap="square">
            <a:spAutoFit/>
          </a:bodyPr>
          <a:lstStyle/>
          <a:p>
            <a:r>
              <a:rPr lang="de-DE" sz="3600" dirty="0">
                <a:latin typeface="Arial" panose="020B0604020202020204" pitchFamily="34" charset="0"/>
                <a:cs typeface="Arial" panose="020B0604020202020204" pitchFamily="34" charset="0"/>
              </a:rPr>
              <a:t>PLANET4B Project</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9822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BB490A5-0C90-45D6-A2B9-2B1AAB9EFDBE}"/>
              </a:ext>
            </a:extLst>
          </p:cNvPr>
          <p:cNvSpPr>
            <a:spLocks noGrp="1"/>
          </p:cNvSpPr>
          <p:nvPr>
            <p:ph type="sldNum" sz="quarter" idx="12"/>
          </p:nvPr>
        </p:nvSpPr>
        <p:spPr/>
        <p:txBody>
          <a:bodyPr/>
          <a:lstStyle/>
          <a:p>
            <a:fld id="{D725F4C8-A4ED-4F06-9015-63B7B8FAC2B8}" type="slidenum">
              <a:rPr lang="de-DE" smtClean="0"/>
              <a:t>28</a:t>
            </a:fld>
            <a:endParaRPr lang="de-DE"/>
          </a:p>
        </p:txBody>
      </p:sp>
    </p:spTree>
    <p:extLst>
      <p:ext uri="{BB962C8B-B14F-4D97-AF65-F5344CB8AC3E}">
        <p14:creationId xmlns:p14="http://schemas.microsoft.com/office/powerpoint/2010/main" val="1640438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48361-9FB9-7339-68DE-A757FFAFC8E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88D427F-3143-FC28-F285-9C341B413AFC}"/>
              </a:ext>
            </a:extLst>
          </p:cNvPr>
          <p:cNvSpPr>
            <a:spLocks noGrp="1"/>
          </p:cNvSpPr>
          <p:nvPr>
            <p:ph type="title"/>
          </p:nvPr>
        </p:nvSpPr>
        <p:spPr/>
        <p:txBody>
          <a:bodyPr/>
          <a:lstStyle/>
          <a:p>
            <a:r>
              <a:rPr lang="en-US" dirty="0">
                <a:latin typeface="Palatino" pitchFamily="2" charset="77"/>
                <a:ea typeface="Palatino" pitchFamily="2" charset="77"/>
              </a:rPr>
              <a:t>Policy recommendations</a:t>
            </a:r>
          </a:p>
        </p:txBody>
      </p:sp>
      <p:sp>
        <p:nvSpPr>
          <p:cNvPr id="3" name="Inhaltsplatzhalter 2">
            <a:extLst>
              <a:ext uri="{FF2B5EF4-FFF2-40B4-BE49-F238E27FC236}">
                <a16:creationId xmlns:a16="http://schemas.microsoft.com/office/drawing/2014/main" id="{2E85536B-4E94-96E3-DF65-C8CD6408D3B3}"/>
              </a:ext>
            </a:extLst>
          </p:cNvPr>
          <p:cNvSpPr>
            <a:spLocks noGrp="1"/>
          </p:cNvSpPr>
          <p:nvPr>
            <p:ph idx="1"/>
          </p:nvPr>
        </p:nvSpPr>
        <p:spPr/>
        <p:txBody>
          <a:bodyPr>
            <a:normAutofit/>
          </a:bodyPr>
          <a:lstStyle/>
          <a:p>
            <a:r>
              <a:rPr lang="en-US" sz="1600" dirty="0">
                <a:latin typeface="Palatino" pitchFamily="2" charset="77"/>
                <a:ea typeface="Palatino" pitchFamily="2" charset="77"/>
              </a:rPr>
              <a:t>In this part, we identify current EU and global policies addressing necessary system changes in Trade &amp; GVCs</a:t>
            </a:r>
          </a:p>
          <a:p>
            <a:r>
              <a:rPr lang="en-US" sz="1600" dirty="0">
                <a:latin typeface="Palatino" pitchFamily="2" charset="77"/>
                <a:ea typeface="Palatino" pitchFamily="2" charset="77"/>
              </a:rPr>
              <a:t>Based on our understanding of the current system and potential leverage points in the trade sector industry, we answer: </a:t>
            </a:r>
            <a:r>
              <a:rPr lang="en-US" sz="1600" b="1" dirty="0">
                <a:latin typeface="Palatino" pitchFamily="2" charset="77"/>
                <a:ea typeface="Palatino" pitchFamily="2" charset="77"/>
              </a:rPr>
              <a:t>how well do we feel current policies (UNEP-WCMC spreadsheet) address the required systems changes?</a:t>
            </a:r>
          </a:p>
          <a:p>
            <a:r>
              <a:rPr lang="en-US" sz="1600" dirty="0">
                <a:latin typeface="Palatino" pitchFamily="2" charset="77"/>
                <a:ea typeface="Palatino" pitchFamily="2" charset="77"/>
              </a:rPr>
              <a:t>Looking at those policies (in particular any specific goals and targets), we also assess </a:t>
            </a:r>
            <a:r>
              <a:rPr lang="en-US" sz="1600" b="1" dirty="0">
                <a:latin typeface="Palatino" pitchFamily="2" charset="77"/>
                <a:ea typeface="Palatino" pitchFamily="2" charset="77"/>
              </a:rPr>
              <a:t>how likely those</a:t>
            </a:r>
            <a:r>
              <a:rPr lang="en-US" sz="1600" dirty="0">
                <a:latin typeface="Palatino" pitchFamily="2" charset="77"/>
                <a:ea typeface="Palatino" pitchFamily="2" charset="77"/>
              </a:rPr>
              <a:t> </a:t>
            </a:r>
            <a:r>
              <a:rPr lang="en-US" sz="1600" b="1" dirty="0">
                <a:latin typeface="Palatino" pitchFamily="2" charset="77"/>
                <a:ea typeface="Palatino" pitchFamily="2" charset="77"/>
              </a:rPr>
              <a:t>policies are to drive the necessary changes </a:t>
            </a:r>
            <a:r>
              <a:rPr lang="en-US" sz="1600" dirty="0">
                <a:latin typeface="Palatino" pitchFamily="2" charset="77"/>
                <a:ea typeface="Palatino" pitchFamily="2" charset="77"/>
              </a:rPr>
              <a:t>to the systems that we have identified. </a:t>
            </a:r>
          </a:p>
          <a:p>
            <a:r>
              <a:rPr lang="en-US" sz="1600" dirty="0">
                <a:latin typeface="Palatino" pitchFamily="2" charset="77"/>
                <a:ea typeface="Palatino" pitchFamily="2" charset="77"/>
              </a:rPr>
              <a:t>Our comments in </a:t>
            </a:r>
            <a:r>
              <a:rPr lang="en-US" sz="1600" u="sng" dirty="0">
                <a:solidFill>
                  <a:srgbClr val="0070C0"/>
                </a:solidFill>
                <a:latin typeface="Palatino" pitchFamily="2" charset="77"/>
                <a:ea typeface="Palatino" pitchFamily="2" charset="77"/>
              </a:rPr>
              <a:t>blue</a:t>
            </a:r>
            <a:r>
              <a:rPr lang="en-US" sz="1600" dirty="0">
                <a:latin typeface="Palatino" pitchFamily="2" charset="77"/>
                <a:ea typeface="Palatino" pitchFamily="2" charset="77"/>
              </a:rPr>
              <a:t> are points in which the policy somehow advances the addressed change; comments in </a:t>
            </a:r>
            <a:r>
              <a:rPr lang="en-US" sz="1600" u="sng" dirty="0">
                <a:solidFill>
                  <a:srgbClr val="C00000"/>
                </a:solidFill>
                <a:latin typeface="Palatino" pitchFamily="2" charset="77"/>
                <a:ea typeface="Palatino" pitchFamily="2" charset="77"/>
              </a:rPr>
              <a:t>red</a:t>
            </a:r>
            <a:r>
              <a:rPr lang="en-US" sz="1600" dirty="0">
                <a:latin typeface="Palatino" pitchFamily="2" charset="77"/>
                <a:ea typeface="Palatino" pitchFamily="2" charset="77"/>
              </a:rPr>
              <a:t> are points in which the policy does not advance the change and, in some cases, negatively impacts or prevents the change to happen.</a:t>
            </a:r>
          </a:p>
        </p:txBody>
      </p:sp>
      <p:sp>
        <p:nvSpPr>
          <p:cNvPr id="4" name="Foliennummernplatzhalter 3">
            <a:extLst>
              <a:ext uri="{FF2B5EF4-FFF2-40B4-BE49-F238E27FC236}">
                <a16:creationId xmlns:a16="http://schemas.microsoft.com/office/drawing/2014/main" id="{0F6AB8DD-3838-1107-310D-C56FD5B92F0C}"/>
              </a:ext>
            </a:extLst>
          </p:cNvPr>
          <p:cNvSpPr>
            <a:spLocks noGrp="1"/>
          </p:cNvSpPr>
          <p:nvPr>
            <p:ph type="sldNum" sz="quarter" idx="12"/>
          </p:nvPr>
        </p:nvSpPr>
        <p:spPr/>
        <p:txBody>
          <a:bodyPr/>
          <a:lstStyle/>
          <a:p>
            <a:fld id="{D725F4C8-A4ED-4F06-9015-63B7B8FAC2B8}" type="slidenum">
              <a:rPr lang="de-DE" smtClean="0"/>
              <a:t>3</a:t>
            </a:fld>
            <a:endParaRPr lang="de-DE"/>
          </a:p>
        </p:txBody>
      </p:sp>
    </p:spTree>
    <p:extLst>
      <p:ext uri="{BB962C8B-B14F-4D97-AF65-F5344CB8AC3E}">
        <p14:creationId xmlns:p14="http://schemas.microsoft.com/office/powerpoint/2010/main" val="2348766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3B5EA8-61A3-A07F-1AAE-BF871BA03D74}"/>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1C315410-7769-3122-CB6E-CF0AC2E7EC3C}"/>
              </a:ext>
            </a:extLst>
          </p:cNvPr>
          <p:cNvSpPr>
            <a:spLocks noGrp="1"/>
          </p:cNvSpPr>
          <p:nvPr>
            <p:ph type="sldNum" sz="quarter" idx="12"/>
          </p:nvPr>
        </p:nvSpPr>
        <p:spPr/>
        <p:txBody>
          <a:bodyPr/>
          <a:lstStyle/>
          <a:p>
            <a:fld id="{D725F4C8-A4ED-4F06-9015-63B7B8FAC2B8}" type="slidenum">
              <a:rPr lang="de-DE" smtClean="0"/>
              <a:t>4</a:t>
            </a:fld>
            <a:endParaRPr lang="de-DE"/>
          </a:p>
        </p:txBody>
      </p:sp>
      <p:graphicFrame>
        <p:nvGraphicFramePr>
          <p:cNvPr id="5" name="Table 4">
            <a:extLst>
              <a:ext uri="{FF2B5EF4-FFF2-40B4-BE49-F238E27FC236}">
                <a16:creationId xmlns:a16="http://schemas.microsoft.com/office/drawing/2014/main" id="{0D3C2E5A-86D7-38D0-C85C-E14EDFD512D3}"/>
              </a:ext>
            </a:extLst>
          </p:cNvPr>
          <p:cNvGraphicFramePr>
            <a:graphicFrameLocks noGrp="1"/>
          </p:cNvGraphicFramePr>
          <p:nvPr/>
        </p:nvGraphicFramePr>
        <p:xfrm>
          <a:off x="944077" y="1642563"/>
          <a:ext cx="10440000" cy="451104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1</a:t>
                      </a:r>
                    </a:p>
                    <a:p>
                      <a:r>
                        <a:rPr lang="en-GB" sz="1100" b="1" dirty="0">
                          <a:solidFill>
                            <a:schemeClr val="tx1"/>
                          </a:solidFill>
                          <a:latin typeface="Palatino" pitchFamily="2" charset="77"/>
                          <a:ea typeface="Palatino" pitchFamily="2" charset="77"/>
                        </a:rPr>
                        <a:t>Companies</a:t>
                      </a:r>
                      <a:r>
                        <a:rPr lang="en-GB" sz="1100" b="0" dirty="0">
                          <a:solidFill>
                            <a:schemeClr val="tx1"/>
                          </a:solidFill>
                          <a:latin typeface="Palatino" pitchFamily="2" charset="77"/>
                          <a:ea typeface="Palatino" pitchFamily="2" charset="77"/>
                        </a:rPr>
                        <a:t> </a:t>
                      </a:r>
                      <a:r>
                        <a:rPr lang="en-GB" sz="1100" b="1" dirty="0">
                          <a:solidFill>
                            <a:schemeClr val="tx1"/>
                          </a:solidFill>
                          <a:latin typeface="Palatino" pitchFamily="2" charset="77"/>
                          <a:ea typeface="Palatino" pitchFamily="2" charset="77"/>
                        </a:rPr>
                        <a:t>publicly sharing traceability data </a:t>
                      </a:r>
                      <a:r>
                        <a:rPr lang="en-GB" sz="1100" b="0" dirty="0">
                          <a:solidFill>
                            <a:schemeClr val="tx1"/>
                          </a:solidFill>
                          <a:latin typeface="Palatino" pitchFamily="2" charset="77"/>
                          <a:ea typeface="Palatino" pitchFamily="2" charset="77"/>
                        </a:rPr>
                        <a:t>on commodity origination/polygon for soy &amp; beef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EU Biodiversity Strategy for 2030 </a:t>
                      </a:r>
                    </a:p>
                    <a:p>
                      <a:r>
                        <a:rPr lang="en-GB" sz="1000" b="0" dirty="0">
                          <a:solidFill>
                            <a:srgbClr val="0070C0"/>
                          </a:solidFill>
                          <a:latin typeface="Palatino" pitchFamily="2" charset="77"/>
                          <a:ea typeface="Palatino" pitchFamily="2" charset="77"/>
                        </a:rPr>
                        <a:t>Partially addresses this change through:</a:t>
                      </a:r>
                    </a:p>
                    <a:p>
                      <a:pPr marL="171450" indent="-171450">
                        <a:buFont typeface="Arial" panose="020B0604020202020204" pitchFamily="34" charset="0"/>
                        <a:buChar char="•"/>
                      </a:pPr>
                      <a:r>
                        <a:rPr lang="en-GB" sz="1000" b="0" dirty="0">
                          <a:solidFill>
                            <a:srgbClr val="0070C0"/>
                          </a:solidFill>
                          <a:latin typeface="Palatino" pitchFamily="2" charset="77"/>
                          <a:ea typeface="Palatino" pitchFamily="2" charset="77"/>
                        </a:rPr>
                        <a:t>Pillar 3 (Enabling transformative change), key commitment to “support a </a:t>
                      </a:r>
                      <a:r>
                        <a:rPr lang="en-GB" sz="1000" b="1" dirty="0">
                          <a:solidFill>
                            <a:srgbClr val="0070C0"/>
                          </a:solidFill>
                          <a:latin typeface="Palatino" pitchFamily="2" charset="77"/>
                          <a:ea typeface="Palatino" pitchFamily="2" charset="77"/>
                        </a:rPr>
                        <a:t>Business for Biodiversity movement</a:t>
                      </a:r>
                      <a:r>
                        <a:rPr lang="en-GB" sz="1000" b="0" dirty="0">
                          <a:solidFill>
                            <a:srgbClr val="0070C0"/>
                          </a:solidFill>
                          <a:latin typeface="Palatino" pitchFamily="2" charset="77"/>
                          <a:ea typeface="Palatino" pitchFamily="2" charset="77"/>
                        </a:rPr>
                        <a:t>”, and create incentives and eliminate barriers for nature-based solutions; and </a:t>
                      </a:r>
                    </a:p>
                    <a:p>
                      <a:pPr marL="171450" indent="-171450">
                        <a:buFont typeface="Arial" panose="020B0604020202020204" pitchFamily="34" charset="0"/>
                        <a:buChar char="•"/>
                      </a:pPr>
                      <a:r>
                        <a:rPr lang="en-GB" sz="1000" b="0" dirty="0">
                          <a:solidFill>
                            <a:srgbClr val="0070C0"/>
                          </a:solidFill>
                          <a:latin typeface="Palatino" pitchFamily="2" charset="77"/>
                          <a:ea typeface="Palatino" pitchFamily="2" charset="77"/>
                        </a:rPr>
                        <a:t>Pillar 4 (A global biodiversity agenda), to encourage global action through external policies, trade agreements and bilateral programmes), especially through key commitment on: “introduce measures to </a:t>
                      </a:r>
                      <a:r>
                        <a:rPr lang="en-GB" sz="1000" b="1" dirty="0">
                          <a:solidFill>
                            <a:srgbClr val="0070C0"/>
                          </a:solidFill>
                          <a:latin typeface="Palatino" pitchFamily="2" charset="77"/>
                          <a:ea typeface="Palatino" pitchFamily="2" charset="77"/>
                        </a:rPr>
                        <a:t>avoid placing products associated with deforestation </a:t>
                      </a:r>
                      <a:r>
                        <a:rPr lang="en-GB" sz="1000" b="0" dirty="0">
                          <a:solidFill>
                            <a:srgbClr val="0070C0"/>
                          </a:solidFill>
                          <a:latin typeface="Palatino" pitchFamily="2" charset="77"/>
                          <a:ea typeface="Palatino" pitchFamily="2" charset="77"/>
                        </a:rPr>
                        <a:t>on the EU market and promote forest friendly imports and value chains.” </a:t>
                      </a:r>
                    </a:p>
                    <a:p>
                      <a:r>
                        <a:rPr lang="en-GB" sz="1000" b="0" dirty="0">
                          <a:solidFill>
                            <a:srgbClr val="C00000"/>
                          </a:solidFill>
                          <a:latin typeface="Palatino" pitchFamily="2" charset="77"/>
                          <a:ea typeface="Palatino" pitchFamily="2" charset="77"/>
                        </a:rPr>
                        <a:t>Yet, the EU Biodiversity strategy do not say much as regards companies being publicly open about the exact origin/polygon of the imported commodities (e.g., soy, beef), so that civil society and the research community could access this information. This could allow naming and shaming.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415418">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indent="0" algn="l" defTabSz="914400" rtl="0" eaLnBrk="1" latinLnBrk="0" hangingPunct="1">
                        <a:buFont typeface="Arial" panose="020B0604020202020204" pitchFamily="34" charset="0"/>
                        <a:buNone/>
                      </a:pPr>
                      <a:r>
                        <a:rPr lang="en-NL" sz="1000" b="0" kern="1200" dirty="0">
                          <a:solidFill>
                            <a:srgbClr val="0070C0"/>
                          </a:solidFill>
                          <a:latin typeface="Palatino" pitchFamily="2" charset="77"/>
                          <a:ea typeface="Palatino" pitchFamily="2" charset="77"/>
                          <a:cs typeface="+mn-cs"/>
                        </a:rPr>
                        <a:t>This change is partially addressed in the EUDR in the Introduction, </a:t>
                      </a:r>
                      <a:r>
                        <a:rPr lang="en-GB" sz="1000" b="0" kern="1200" dirty="0">
                          <a:solidFill>
                            <a:srgbClr val="0070C0"/>
                          </a:solidFill>
                          <a:latin typeface="Palatino" pitchFamily="2" charset="77"/>
                          <a:ea typeface="Palatino" pitchFamily="2" charset="77"/>
                          <a:cs typeface="+mn-cs"/>
                        </a:rPr>
                        <a:t>paragraph (54): “In order to foster </a:t>
                      </a:r>
                      <a:r>
                        <a:rPr lang="en-GB" sz="1000" b="1" kern="1200" dirty="0">
                          <a:solidFill>
                            <a:srgbClr val="0070C0"/>
                          </a:solidFill>
                          <a:latin typeface="Palatino" pitchFamily="2" charset="77"/>
                          <a:ea typeface="Palatino" pitchFamily="2" charset="77"/>
                          <a:cs typeface="+mn-cs"/>
                        </a:rPr>
                        <a:t>transparency and facilitate enforcement</a:t>
                      </a:r>
                      <a:r>
                        <a:rPr lang="en-GB" sz="1000" b="0" kern="1200" dirty="0">
                          <a:solidFill>
                            <a:srgbClr val="0070C0"/>
                          </a:solidFill>
                          <a:latin typeface="Palatino" pitchFamily="2" charset="77"/>
                          <a:ea typeface="Palatino" pitchFamily="2" charset="77"/>
                          <a:cs typeface="+mn-cs"/>
                        </a:rPr>
                        <a:t>, operators which do not fall under the categories of SMEs, including microenterprises, or natural persons should, on an annual basis, </a:t>
                      </a:r>
                      <a:r>
                        <a:rPr lang="en-GB" sz="1000" b="1" kern="1200" dirty="0">
                          <a:solidFill>
                            <a:srgbClr val="0070C0"/>
                          </a:solidFill>
                          <a:latin typeface="Palatino" pitchFamily="2" charset="77"/>
                          <a:ea typeface="Palatino" pitchFamily="2" charset="77"/>
                          <a:cs typeface="+mn-cs"/>
                        </a:rPr>
                        <a:t>publicly report on their due diligence system</a:t>
                      </a:r>
                      <a:r>
                        <a:rPr lang="en-GB" sz="1000" b="0" kern="1200" dirty="0">
                          <a:solidFill>
                            <a:srgbClr val="0070C0"/>
                          </a:solidFill>
                          <a:latin typeface="Palatino" pitchFamily="2" charset="77"/>
                          <a:ea typeface="Palatino" pitchFamily="2" charset="77"/>
                          <a:cs typeface="+mn-cs"/>
                        </a:rPr>
                        <a:t>, including on the steps taken to fulfil their obligations.” (EUDR text, pg. 9/42) </a:t>
                      </a:r>
                      <a:endParaRPr lang="en-NL" sz="1000" b="0" kern="1200" dirty="0">
                        <a:solidFill>
                          <a:schemeClr val="tx1"/>
                        </a:solidFill>
                        <a:latin typeface="Palatino" pitchFamily="2" charset="77"/>
                        <a:ea typeface="Palatino" pitchFamily="2" charset="77"/>
                        <a:cs typeface="+mn-cs"/>
                      </a:endParaRPr>
                    </a:p>
                    <a:p>
                      <a:pPr marL="0" indent="0" algn="l" defTabSz="914400" rtl="0" eaLnBrk="1" latinLnBrk="0" hangingPunct="1">
                        <a:buFont typeface="Arial" panose="020B0604020202020204" pitchFamily="34" charset="0"/>
                        <a:buNone/>
                      </a:pPr>
                      <a:r>
                        <a:rPr lang="en-NL" sz="1000" b="0" kern="1200" dirty="0">
                          <a:solidFill>
                            <a:srgbClr val="C00000"/>
                          </a:solidFill>
                          <a:latin typeface="Palatino" pitchFamily="2" charset="77"/>
                          <a:ea typeface="Palatino" pitchFamily="2" charset="77"/>
                          <a:cs typeface="+mn-cs"/>
                        </a:rPr>
                        <a:t>But this traceability process is challenging in regions like the Brazilian Amazon and Cerrado, and certainly others, since small scale supply chain actors in producing regions (in particular for beef) often do not have the capacity to collect and report traceability data. </a:t>
                      </a:r>
                      <a:endParaRPr lang="en-GB" sz="1000" b="0" kern="1200" dirty="0">
                        <a:solidFill>
                          <a:srgbClr val="C00000"/>
                        </a:solidFill>
                        <a:latin typeface="Palatino" pitchFamily="2" charset="77"/>
                        <a:ea typeface="Palatino" pitchFamily="2" charset="77"/>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r h="830836">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0" kern="1200" dirty="0">
                          <a:solidFill>
                            <a:srgbClr val="0070C0"/>
                          </a:solidFill>
                          <a:latin typeface="Palatino" pitchFamily="2" charset="77"/>
                          <a:ea typeface="Palatino" pitchFamily="2" charset="77"/>
                          <a:cs typeface="+mn-cs"/>
                        </a:rPr>
                        <a:t>This change is addressed in the directive, for example, on this passage: “</a:t>
                      </a:r>
                      <a:r>
                        <a:rPr lang="en-GB" sz="1000" b="0" kern="1200" dirty="0">
                          <a:solidFill>
                            <a:srgbClr val="0070C0"/>
                          </a:solidFill>
                          <a:latin typeface="Palatino" pitchFamily="2" charset="77"/>
                          <a:ea typeface="Palatino" pitchFamily="2" charset="77"/>
                          <a:cs typeface="+mn-cs"/>
                        </a:rPr>
                        <a:t>in order to conduct appropriate human rights and environmental due diligence with respect to their operations, the operations of their subsidiaries, and the operations of their business partners in the chains of activities of the companies, companies covered by this Directive should (…) monitor the effectiveness of the measures taken in accordance with the requirements that are provided for in this Directive and </a:t>
                      </a:r>
                      <a:r>
                        <a:rPr lang="en-GB" sz="1000" b="1" kern="1200" dirty="0">
                          <a:solidFill>
                            <a:srgbClr val="0070C0"/>
                          </a:solidFill>
                          <a:latin typeface="Palatino" pitchFamily="2" charset="77"/>
                          <a:ea typeface="Palatino" pitchFamily="2" charset="77"/>
                          <a:cs typeface="+mn-cs"/>
                        </a:rPr>
                        <a:t>communicate publicly on their due diligence</a:t>
                      </a:r>
                      <a:r>
                        <a:rPr lang="en-GB" sz="1000" b="0" kern="1200" dirty="0">
                          <a:solidFill>
                            <a:srgbClr val="0070C0"/>
                          </a:solidFill>
                          <a:latin typeface="Palatino" pitchFamily="2" charset="77"/>
                          <a:ea typeface="Palatino" pitchFamily="2" charset="77"/>
                          <a:cs typeface="+mn-cs"/>
                        </a:rPr>
                        <a:t>.” (CSDDD text, pg. 9/58).</a:t>
                      </a:r>
                      <a:endParaRPr lang="en-GB" sz="1000" b="0" kern="1200" dirty="0">
                        <a:solidFill>
                          <a:srgbClr val="C00000"/>
                        </a:solidFill>
                        <a:latin typeface="Palatino" pitchFamily="2" charset="77"/>
                        <a:ea typeface="Palatino" pitchFamily="2" charset="77"/>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It would be advised, however, to be more specific on the types of communication efforts (tools, channels, etc.), and on the targeted audience (if only EU citizens, or if also sourcing countries’ citizens).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8748664"/>
                  </a:ext>
                </a:extLst>
              </a:tr>
            </a:tbl>
          </a:graphicData>
        </a:graphic>
      </p:graphicFrame>
      <p:sp>
        <p:nvSpPr>
          <p:cNvPr id="8" name="Titel 1">
            <a:extLst>
              <a:ext uri="{FF2B5EF4-FFF2-40B4-BE49-F238E27FC236}">
                <a16:creationId xmlns:a16="http://schemas.microsoft.com/office/drawing/2014/main" id="{C05E0CF7-064F-8DAA-247D-DA28B9525533}"/>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9" name="TextBox 8">
            <a:extLst>
              <a:ext uri="{FF2B5EF4-FFF2-40B4-BE49-F238E27FC236}">
                <a16:creationId xmlns:a16="http://schemas.microsoft.com/office/drawing/2014/main" id="{70A92D37-7B07-13C9-708C-7ABDEE472E2F}"/>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3792301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704A6-E7C3-7F7A-9284-2FFEA6FD8196}"/>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F73EB327-2EAE-84E2-E259-5DAE1B8F1833}"/>
              </a:ext>
            </a:extLst>
          </p:cNvPr>
          <p:cNvSpPr>
            <a:spLocks noGrp="1"/>
          </p:cNvSpPr>
          <p:nvPr>
            <p:ph type="sldNum" sz="quarter" idx="12"/>
          </p:nvPr>
        </p:nvSpPr>
        <p:spPr/>
        <p:txBody>
          <a:bodyPr/>
          <a:lstStyle/>
          <a:p>
            <a:fld id="{D725F4C8-A4ED-4F06-9015-63B7B8FAC2B8}" type="slidenum">
              <a:rPr lang="de-DE" smtClean="0"/>
              <a:t>5</a:t>
            </a:fld>
            <a:endParaRPr lang="de-DE"/>
          </a:p>
        </p:txBody>
      </p:sp>
      <p:graphicFrame>
        <p:nvGraphicFramePr>
          <p:cNvPr id="5" name="Table 4">
            <a:extLst>
              <a:ext uri="{FF2B5EF4-FFF2-40B4-BE49-F238E27FC236}">
                <a16:creationId xmlns:a16="http://schemas.microsoft.com/office/drawing/2014/main" id="{0BACCADF-EEBD-6804-4E77-92367FE0BFD4}"/>
              </a:ext>
            </a:extLst>
          </p:cNvPr>
          <p:cNvGraphicFramePr>
            <a:graphicFrameLocks noGrp="1"/>
          </p:cNvGraphicFramePr>
          <p:nvPr/>
        </p:nvGraphicFramePr>
        <p:xfrm>
          <a:off x="944077" y="1642563"/>
          <a:ext cx="10440000" cy="414528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4">
                  <a:txBody>
                    <a:bodyPr/>
                    <a:lstStyle/>
                    <a:p>
                      <a:r>
                        <a:rPr lang="en-GB" sz="1100" b="0" dirty="0">
                          <a:solidFill>
                            <a:schemeClr val="tx1"/>
                          </a:solidFill>
                          <a:latin typeface="Palatino" pitchFamily="2" charset="77"/>
                          <a:ea typeface="Palatino" pitchFamily="2" charset="77"/>
                        </a:rPr>
                        <a:t>CHANGE 2</a:t>
                      </a:r>
                    </a:p>
                    <a:p>
                      <a:r>
                        <a:rPr lang="en-GB" sz="1100" b="0" dirty="0">
                          <a:solidFill>
                            <a:schemeClr val="tx1"/>
                          </a:solidFill>
                          <a:latin typeface="Palatino" pitchFamily="2" charset="77"/>
                          <a:ea typeface="Palatino" pitchFamily="2" charset="77"/>
                        </a:rPr>
                        <a:t>Valuing forest peoples’ </a:t>
                      </a:r>
                      <a:r>
                        <a:rPr lang="en-GB" sz="1100" b="1" dirty="0">
                          <a:solidFill>
                            <a:schemeClr val="tx1"/>
                          </a:solidFill>
                          <a:latin typeface="Palatino" pitchFamily="2" charset="77"/>
                          <a:ea typeface="Palatino" pitchFamily="2" charset="77"/>
                        </a:rPr>
                        <a:t>socio-biodiversity value chains </a:t>
                      </a:r>
                      <a:r>
                        <a:rPr lang="en-GB" sz="1100" b="0" dirty="0">
                          <a:solidFill>
                            <a:schemeClr val="tx1"/>
                          </a:solidFill>
                          <a:latin typeface="Palatino" pitchFamily="2" charset="77"/>
                          <a:ea typeface="Palatino" pitchFamily="2" charset="77"/>
                        </a:rPr>
                        <a:t>in sourcing countries of beef and soy commodities, promoting alternatives to the monocultural system, for example:</a:t>
                      </a:r>
                    </a:p>
                    <a:p>
                      <a:pPr marL="171450" indent="-171450">
                        <a:buFontTx/>
                        <a:buChar char="-"/>
                      </a:pPr>
                      <a:r>
                        <a:rPr lang="en-GB" sz="1100" b="1" dirty="0">
                          <a:solidFill>
                            <a:schemeClr val="tx1"/>
                          </a:solidFill>
                          <a:latin typeface="Palatino" pitchFamily="2" charset="77"/>
                          <a:ea typeface="Palatino" pitchFamily="2" charset="77"/>
                        </a:rPr>
                        <a:t>Bioeconomy</a:t>
                      </a:r>
                      <a:r>
                        <a:rPr lang="en-GB" sz="1100" b="0" dirty="0">
                          <a:solidFill>
                            <a:schemeClr val="tx1"/>
                          </a:solidFill>
                          <a:latin typeface="Palatino" pitchFamily="2" charset="77"/>
                          <a:ea typeface="Palatino" pitchFamily="2" charset="77"/>
                        </a:rPr>
                        <a:t> value chains</a:t>
                      </a:r>
                    </a:p>
                    <a:p>
                      <a:pPr marL="171450" indent="-171450">
                        <a:buFontTx/>
                        <a:buChar char="-"/>
                      </a:pPr>
                      <a:r>
                        <a:rPr lang="en-GB" sz="1100" b="1" dirty="0">
                          <a:solidFill>
                            <a:schemeClr val="tx1"/>
                          </a:solidFill>
                          <a:latin typeface="Palatino" pitchFamily="2" charset="77"/>
                          <a:ea typeface="Palatino" pitchFamily="2" charset="77"/>
                        </a:rPr>
                        <a:t>Agroecology</a:t>
                      </a:r>
                      <a:r>
                        <a:rPr lang="en-GB" sz="1100" b="0" dirty="0">
                          <a:solidFill>
                            <a:schemeClr val="tx1"/>
                          </a:solidFill>
                          <a:latin typeface="Palatino" pitchFamily="2" charset="77"/>
                          <a:ea typeface="Palatino" pitchFamily="2" charset="77"/>
                        </a:rPr>
                        <a:t> systems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100" b="0" dirty="0">
                          <a:solidFill>
                            <a:schemeClr val="tx1"/>
                          </a:solidFill>
                          <a:latin typeface="Palatino" pitchFamily="2" charset="77"/>
                          <a:ea typeface="Palatino" pitchFamily="2" charset="77"/>
                        </a:rPr>
                        <a:t>E.g., handicrafts, forest products, and ecological tourism, in Cerrado and the Amazon, could be alternatives to soy and beef expansion and related trade pressures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EU Biodiversity Strategy for 2030 </a:t>
                      </a:r>
                    </a:p>
                    <a:p>
                      <a:r>
                        <a:rPr lang="en-GB" sz="1000" b="0" dirty="0">
                          <a:solidFill>
                            <a:srgbClr val="0070C0"/>
                          </a:solidFill>
                          <a:latin typeface="Palatino" pitchFamily="2" charset="77"/>
                          <a:ea typeface="Palatino" pitchFamily="2" charset="77"/>
                        </a:rPr>
                        <a:t>Partially addresses this change through:</a:t>
                      </a:r>
                    </a:p>
                    <a:p>
                      <a:pPr marL="171450" indent="-171450">
                        <a:buFont typeface="Arial" panose="020B0604020202020204" pitchFamily="34" charset="0"/>
                        <a:buChar char="•"/>
                      </a:pPr>
                      <a:r>
                        <a:rPr lang="en-GB" sz="1000" b="0" dirty="0">
                          <a:solidFill>
                            <a:srgbClr val="0070C0"/>
                          </a:solidFill>
                          <a:latin typeface="Palatino" pitchFamily="2" charset="77"/>
                          <a:ea typeface="Palatino" pitchFamily="2" charset="77"/>
                        </a:rPr>
                        <a:t>Pillar 4 (A global biodiversity agenda) (encourage global action through external policies, trade agreements and bilateral programmes), via key commitment to “introduce measures to avoid placing products associated with deforestation on the EU market and </a:t>
                      </a:r>
                      <a:r>
                        <a:rPr lang="en-GB" sz="1000" b="1" dirty="0">
                          <a:solidFill>
                            <a:srgbClr val="0070C0"/>
                          </a:solidFill>
                          <a:latin typeface="Palatino" pitchFamily="2" charset="77"/>
                          <a:ea typeface="Palatino" pitchFamily="2" charset="77"/>
                        </a:rPr>
                        <a:t>promote forest friendly imports and value chains”</a:t>
                      </a:r>
                    </a:p>
                    <a:p>
                      <a:r>
                        <a:rPr lang="en-GB" sz="1000" b="0" dirty="0">
                          <a:solidFill>
                            <a:srgbClr val="C00000"/>
                          </a:solidFill>
                          <a:latin typeface="Palatino" pitchFamily="2" charset="77"/>
                          <a:ea typeface="Palatino" pitchFamily="2" charset="77"/>
                        </a:rPr>
                        <a:t>Yet, the policy needs to go beyond simply stating that biodiversity-friendly value chains will be encouraged. It needs also to integrate social justice and a rights-based approach (fair and equitable sharing of the benefits derived from biodiversity, socio-economic empowerment of forest peoples, much beyond things like “nature-based solutions” (NBS) or “payments for ecosystem services” (PES)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415418">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C00000"/>
                          </a:solidFill>
                          <a:latin typeface="Palatino" pitchFamily="2" charset="77"/>
                          <a:ea typeface="Palatino" pitchFamily="2" charset="77"/>
                        </a:rPr>
                        <a:t>This change is not addressed in the EUDR. Introduction, Para (10)., “(…) The communication of the Commission of 11 October 2018 on a sustainable </a:t>
                      </a:r>
                      <a:r>
                        <a:rPr lang="en-GB" sz="1000" b="1" dirty="0">
                          <a:solidFill>
                            <a:srgbClr val="C00000"/>
                          </a:solidFill>
                          <a:latin typeface="Palatino" pitchFamily="2" charset="77"/>
                          <a:ea typeface="Palatino" pitchFamily="2" charset="77"/>
                        </a:rPr>
                        <a:t>Bioeconomy </a:t>
                      </a:r>
                      <a:r>
                        <a:rPr lang="en-GB" sz="1000" b="0" dirty="0">
                          <a:solidFill>
                            <a:srgbClr val="C00000"/>
                          </a:solidFill>
                          <a:latin typeface="Palatino" pitchFamily="2" charset="77"/>
                          <a:ea typeface="Palatino" pitchFamily="2" charset="77"/>
                        </a:rPr>
                        <a:t>for Europe: Strengthening the connection between economy, society and the environment enhances the protection of the environment and ecosystems while addressing the growing demand for food, feed, energy, materials and products by seeking new ways to produce and consume.” </a:t>
                      </a:r>
                      <a:r>
                        <a:rPr lang="en-GB" sz="1000" b="0" kern="1200" dirty="0">
                          <a:solidFill>
                            <a:srgbClr val="C00000"/>
                          </a:solidFill>
                          <a:latin typeface="Palatino" pitchFamily="2" charset="77"/>
                          <a:ea typeface="Palatino" pitchFamily="2" charset="77"/>
                          <a:cs typeface="+mn-cs"/>
                        </a:rPr>
                        <a:t>(EUDR text, pg. 3/42) </a:t>
                      </a:r>
                      <a:endParaRPr lang="en-GB" sz="1000" b="0" dirty="0">
                        <a:solidFill>
                          <a:srgbClr val="C00000"/>
                        </a:solidFill>
                        <a:latin typeface="Palatino" pitchFamily="2" charset="77"/>
                        <a:ea typeface="Palatino" pitchFamily="2" charset="77"/>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C00000"/>
                          </a:solidFill>
                          <a:latin typeface="Palatino" pitchFamily="2" charset="77"/>
                          <a:ea typeface="Palatino" pitchFamily="2" charset="77"/>
                        </a:rPr>
                        <a:t>This is the only part of the EUDR in which the bioeconomy is cited, aiming to promote the </a:t>
                      </a:r>
                      <a:r>
                        <a:rPr lang="en-GB" sz="1000" b="1" dirty="0">
                          <a:solidFill>
                            <a:srgbClr val="C00000"/>
                          </a:solidFill>
                          <a:latin typeface="Palatino" pitchFamily="2" charset="77"/>
                          <a:ea typeface="Palatino" pitchFamily="2" charset="77"/>
                        </a:rPr>
                        <a:t>bioeconomy in Europe</a:t>
                      </a:r>
                      <a:r>
                        <a:rPr lang="en-GB" sz="1000" b="0" dirty="0">
                          <a:solidFill>
                            <a:srgbClr val="C00000"/>
                          </a:solidFill>
                          <a:latin typeface="Palatino" pitchFamily="2" charset="77"/>
                          <a:ea typeface="Palatino" pitchFamily="2" charset="77"/>
                        </a:rPr>
                        <a:t>, not in sourcing countries. Agroecology is cited only once in the EUDR, but also in the EU context.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r h="415418">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p>
                    <a:p>
                      <a:pPr marL="0" indent="0" algn="l">
                        <a:buFont typeface="Arial" panose="020B0604020202020204" pitchFamily="34" charset="0"/>
                        <a:buNone/>
                      </a:pPr>
                      <a:r>
                        <a:rPr lang="en-NL" sz="1000" b="0" dirty="0">
                          <a:solidFill>
                            <a:srgbClr val="C00000"/>
                          </a:solidFill>
                          <a:latin typeface="Palatino" pitchFamily="2" charset="77"/>
                          <a:ea typeface="Palatino" pitchFamily="2" charset="77"/>
                        </a:rPr>
                        <a:t>The is no mention to terms such as bioeconomy, agroecology, or local value chains, forest-based value chains or bioeconomy value chains in the text of the CSDDD. So, it looks like the connection local value chains/forest-based bioeconomy value chains with human rights and justice is not at all addressed in the CSDDD, which is an important gap to be addressed.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8748664"/>
                  </a:ext>
                </a:extLst>
              </a:tr>
              <a:tr h="415418">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1" dirty="0">
                          <a:solidFill>
                            <a:schemeClr val="tx1"/>
                          </a:solidFill>
                          <a:latin typeface="Palatino" pitchFamily="2" charset="77"/>
                          <a:ea typeface="Palatino" pitchFamily="2" charset="77"/>
                        </a:rPr>
                        <a:t>Mercosur-EU Trade Agreement </a:t>
                      </a:r>
                      <a:endParaRPr lang="en-NL" sz="1000" b="0" dirty="0">
                        <a:solidFill>
                          <a:schemeClr val="tx1"/>
                        </a:solidFill>
                        <a:latin typeface="Palatino" pitchFamily="2" charset="77"/>
                        <a:ea typeface="Palatino" pitchFamily="2" charset="77"/>
                      </a:endParaRPr>
                    </a:p>
                    <a:p>
                      <a:pPr marL="0" indent="0" algn="l">
                        <a:buFont typeface="Arial" panose="020B0604020202020204" pitchFamily="34" charset="0"/>
                        <a:buNone/>
                      </a:pPr>
                      <a:r>
                        <a:rPr lang="en-GB" sz="1000" b="0" dirty="0">
                          <a:solidFill>
                            <a:srgbClr val="0070C0"/>
                          </a:solidFill>
                          <a:latin typeface="Palatino" pitchFamily="2" charset="77"/>
                          <a:ea typeface="Palatino" pitchFamily="2" charset="77"/>
                        </a:rPr>
                        <a:t>This change is somewhat associated with Article 8: Trade and Sustainable Management of Forests: Targets sustainable forest management, combating illegal logging, and encouraging </a:t>
                      </a:r>
                      <a:r>
                        <a:rPr lang="en-GB" sz="1000" b="1" dirty="0">
                          <a:solidFill>
                            <a:srgbClr val="0070C0"/>
                          </a:solidFill>
                          <a:latin typeface="Palatino" pitchFamily="2" charset="77"/>
                          <a:ea typeface="Palatino" pitchFamily="2" charset="77"/>
                        </a:rPr>
                        <a:t>sustainable supply chains. </a:t>
                      </a:r>
                      <a:endParaRPr lang="en-NL" sz="1000" b="0" dirty="0">
                        <a:solidFill>
                          <a:srgbClr val="C00000"/>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8852282"/>
                  </a:ext>
                </a:extLst>
              </a:tr>
            </a:tbl>
          </a:graphicData>
        </a:graphic>
      </p:graphicFrame>
      <p:sp>
        <p:nvSpPr>
          <p:cNvPr id="8" name="Titel 1">
            <a:extLst>
              <a:ext uri="{FF2B5EF4-FFF2-40B4-BE49-F238E27FC236}">
                <a16:creationId xmlns:a16="http://schemas.microsoft.com/office/drawing/2014/main" id="{AC06A277-11D6-8E08-F1F4-DDDB218FACD8}"/>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EF04ADC8-079D-1214-1862-2A122143125E}"/>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297652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8445D-CA37-0B35-4693-F6CDCD5FBE1F}"/>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4BAC0363-BFE8-284D-C463-324C8070D7D4}"/>
              </a:ext>
            </a:extLst>
          </p:cNvPr>
          <p:cNvSpPr>
            <a:spLocks noGrp="1"/>
          </p:cNvSpPr>
          <p:nvPr>
            <p:ph type="sldNum" sz="quarter" idx="12"/>
          </p:nvPr>
        </p:nvSpPr>
        <p:spPr/>
        <p:txBody>
          <a:bodyPr/>
          <a:lstStyle/>
          <a:p>
            <a:fld id="{D725F4C8-A4ED-4F06-9015-63B7B8FAC2B8}" type="slidenum">
              <a:rPr lang="de-DE" smtClean="0"/>
              <a:t>6</a:t>
            </a:fld>
            <a:endParaRPr lang="de-DE"/>
          </a:p>
        </p:txBody>
      </p:sp>
      <p:graphicFrame>
        <p:nvGraphicFramePr>
          <p:cNvPr id="5" name="Table 4">
            <a:extLst>
              <a:ext uri="{FF2B5EF4-FFF2-40B4-BE49-F238E27FC236}">
                <a16:creationId xmlns:a16="http://schemas.microsoft.com/office/drawing/2014/main" id="{E909FC9F-1AF9-D27F-2656-DB4EB97DCD06}"/>
              </a:ext>
            </a:extLst>
          </p:cNvPr>
          <p:cNvGraphicFramePr>
            <a:graphicFrameLocks noGrp="1"/>
          </p:cNvGraphicFramePr>
          <p:nvPr/>
        </p:nvGraphicFramePr>
        <p:xfrm>
          <a:off x="944077" y="1642563"/>
          <a:ext cx="10440000" cy="303276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1756738">
                <a:tc>
                  <a:txBody>
                    <a:bodyPr/>
                    <a:lstStyle/>
                    <a:p>
                      <a:r>
                        <a:rPr lang="en-GB" sz="1100" b="0" dirty="0">
                          <a:solidFill>
                            <a:schemeClr val="tx1"/>
                          </a:solidFill>
                          <a:latin typeface="Palatino" pitchFamily="2" charset="77"/>
                          <a:ea typeface="Palatino" pitchFamily="2" charset="77"/>
                        </a:rPr>
                        <a:t>CHANGE 2</a:t>
                      </a:r>
                    </a:p>
                    <a:p>
                      <a:r>
                        <a:rPr lang="en-GB" sz="1100" b="0" dirty="0">
                          <a:solidFill>
                            <a:schemeClr val="tx1"/>
                          </a:solidFill>
                          <a:latin typeface="Palatino" pitchFamily="2" charset="77"/>
                          <a:ea typeface="Palatino" pitchFamily="2" charset="77"/>
                        </a:rPr>
                        <a:t>Valuing forest peoples’ </a:t>
                      </a:r>
                      <a:r>
                        <a:rPr lang="en-GB" sz="1100" b="1" dirty="0">
                          <a:solidFill>
                            <a:schemeClr val="tx1"/>
                          </a:solidFill>
                          <a:latin typeface="Palatino" pitchFamily="2" charset="77"/>
                          <a:ea typeface="Palatino" pitchFamily="2" charset="77"/>
                        </a:rPr>
                        <a:t>socio-biodiversity value chains </a:t>
                      </a:r>
                      <a:r>
                        <a:rPr lang="en-GB" sz="1100" b="0" dirty="0">
                          <a:solidFill>
                            <a:schemeClr val="tx1"/>
                          </a:solidFill>
                          <a:latin typeface="Palatino" pitchFamily="2" charset="77"/>
                          <a:ea typeface="Palatino" pitchFamily="2" charset="77"/>
                        </a:rPr>
                        <a:t>in sourcing countries of beef and soy commodities, promoting alternatives to the monocultural system, for example:</a:t>
                      </a:r>
                    </a:p>
                    <a:p>
                      <a:pPr marL="171450" indent="-171450">
                        <a:buFontTx/>
                        <a:buChar char="-"/>
                      </a:pPr>
                      <a:r>
                        <a:rPr lang="en-GB" sz="1100" b="1" dirty="0">
                          <a:solidFill>
                            <a:schemeClr val="tx1"/>
                          </a:solidFill>
                          <a:latin typeface="Palatino" pitchFamily="2" charset="77"/>
                          <a:ea typeface="Palatino" pitchFamily="2" charset="77"/>
                        </a:rPr>
                        <a:t>Bioeconomy</a:t>
                      </a:r>
                      <a:r>
                        <a:rPr lang="en-GB" sz="1100" b="0" dirty="0">
                          <a:solidFill>
                            <a:schemeClr val="tx1"/>
                          </a:solidFill>
                          <a:latin typeface="Palatino" pitchFamily="2" charset="77"/>
                          <a:ea typeface="Palatino" pitchFamily="2" charset="77"/>
                        </a:rPr>
                        <a:t> value chains</a:t>
                      </a:r>
                    </a:p>
                    <a:p>
                      <a:pPr marL="171450" indent="-171450">
                        <a:buFontTx/>
                        <a:buChar char="-"/>
                      </a:pPr>
                      <a:r>
                        <a:rPr lang="en-GB" sz="1100" b="1" dirty="0">
                          <a:solidFill>
                            <a:schemeClr val="tx1"/>
                          </a:solidFill>
                          <a:latin typeface="Palatino" pitchFamily="2" charset="77"/>
                          <a:ea typeface="Palatino" pitchFamily="2" charset="77"/>
                        </a:rPr>
                        <a:t>Agroecology</a:t>
                      </a:r>
                      <a:r>
                        <a:rPr lang="en-GB" sz="1100" b="0" dirty="0">
                          <a:solidFill>
                            <a:schemeClr val="tx1"/>
                          </a:solidFill>
                          <a:latin typeface="Palatino" pitchFamily="2" charset="77"/>
                          <a:ea typeface="Palatino" pitchFamily="2" charset="77"/>
                        </a:rPr>
                        <a:t> systems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100" b="0" dirty="0">
                          <a:solidFill>
                            <a:schemeClr val="tx1"/>
                          </a:solidFill>
                          <a:latin typeface="Palatino" pitchFamily="2" charset="77"/>
                          <a:ea typeface="Palatino" pitchFamily="2" charset="77"/>
                        </a:rPr>
                        <a:t>E.g., handicrafts, forest products, and ecological tourism, in Cerrado and the Amazon, could be alternatives to soy and beef expansion and related trade pressures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Kunming-Montreal Global Biodiversity Framework (2022)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rgbClr val="0070C0"/>
                          </a:solidFill>
                          <a:latin typeface="Palatino" pitchFamily="2" charset="77"/>
                          <a:ea typeface="Palatino" pitchFamily="2" charset="77"/>
                        </a:rPr>
                        <a:t>The Framework proposes 23 targets for 2030 and 4 goals for 2050 adopted by the CBD to </a:t>
                      </a:r>
                      <a:r>
                        <a:rPr lang="en-GB" sz="1000" b="1" dirty="0">
                          <a:solidFill>
                            <a:srgbClr val="0070C0"/>
                          </a:solidFill>
                          <a:latin typeface="Palatino" pitchFamily="2" charset="77"/>
                          <a:ea typeface="Palatino" pitchFamily="2" charset="77"/>
                        </a:rPr>
                        <a:t>halt biodiversity loss, </a:t>
                      </a:r>
                      <a:r>
                        <a:rPr lang="en-GB" sz="1000" b="0" dirty="0">
                          <a:solidFill>
                            <a:srgbClr val="0070C0"/>
                          </a:solidFill>
                          <a:latin typeface="Palatino" pitchFamily="2" charset="77"/>
                          <a:ea typeface="Palatino" pitchFamily="2" charset="77"/>
                        </a:rPr>
                        <a:t>with a focus 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dirty="0">
                          <a:solidFill>
                            <a:srgbClr val="0070C0"/>
                          </a:solidFill>
                          <a:latin typeface="Palatino" pitchFamily="2" charset="77"/>
                          <a:ea typeface="Palatino" pitchFamily="2" charset="77"/>
                          <a:cs typeface="+mn-cs"/>
                        </a:rPr>
                        <a:t>“fostering equitable benefit-sharing while promoting collaboration among nations and stakeholders for transformative change.” </a:t>
                      </a:r>
                      <a:r>
                        <a:rPr lang="en-GB" sz="1000" b="0" kern="1200" dirty="0">
                          <a:solidFill>
                            <a:srgbClr val="0070C0"/>
                          </a:solidFill>
                          <a:latin typeface="Palatino" pitchFamily="2" charset="77"/>
                          <a:ea typeface="Palatino" pitchFamily="2" charset="77"/>
                          <a:cs typeface="+mn-cs"/>
                        </a:rPr>
                        <a:t>This can be accomplished by means of international cooperation to foster </a:t>
                      </a:r>
                      <a:r>
                        <a:rPr lang="en-GB" sz="1000" b="1" kern="1200" dirty="0">
                          <a:solidFill>
                            <a:srgbClr val="0070C0"/>
                          </a:solidFill>
                          <a:latin typeface="Palatino" pitchFamily="2" charset="77"/>
                          <a:ea typeface="Palatino" pitchFamily="2" charset="77"/>
                          <a:cs typeface="+mn-cs"/>
                        </a:rPr>
                        <a:t>socio-biodiversity value chains </a:t>
                      </a:r>
                      <a:r>
                        <a:rPr lang="en-GB" sz="1000" b="0" kern="1200" dirty="0">
                          <a:solidFill>
                            <a:srgbClr val="0070C0"/>
                          </a:solidFill>
                          <a:latin typeface="Palatino" pitchFamily="2" charset="77"/>
                          <a:ea typeface="Palatino" pitchFamily="2" charset="77"/>
                          <a:cs typeface="+mn-cs"/>
                        </a:rPr>
                        <a:t>in forest regions like the Amazon and others.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bl>
          </a:graphicData>
        </a:graphic>
      </p:graphicFrame>
      <p:sp>
        <p:nvSpPr>
          <p:cNvPr id="8" name="Titel 1">
            <a:extLst>
              <a:ext uri="{FF2B5EF4-FFF2-40B4-BE49-F238E27FC236}">
                <a16:creationId xmlns:a16="http://schemas.microsoft.com/office/drawing/2014/main" id="{5FB32011-5234-5DA1-349B-0D22E1A4A8B8}"/>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EB38AF80-CB97-FF98-065D-81140EBFC932}"/>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3996575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01E26-1459-77D7-6867-30D4BD6D01EB}"/>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1E65BBBC-E347-3CC9-4BBD-FAE3D7A3C863}"/>
              </a:ext>
            </a:extLst>
          </p:cNvPr>
          <p:cNvSpPr>
            <a:spLocks noGrp="1"/>
          </p:cNvSpPr>
          <p:nvPr>
            <p:ph type="sldNum" sz="quarter" idx="12"/>
          </p:nvPr>
        </p:nvSpPr>
        <p:spPr/>
        <p:txBody>
          <a:bodyPr/>
          <a:lstStyle/>
          <a:p>
            <a:fld id="{D725F4C8-A4ED-4F06-9015-63B7B8FAC2B8}" type="slidenum">
              <a:rPr lang="de-DE" smtClean="0"/>
              <a:t>7</a:t>
            </a:fld>
            <a:endParaRPr lang="de-DE"/>
          </a:p>
        </p:txBody>
      </p:sp>
      <p:graphicFrame>
        <p:nvGraphicFramePr>
          <p:cNvPr id="5" name="Table 4">
            <a:extLst>
              <a:ext uri="{FF2B5EF4-FFF2-40B4-BE49-F238E27FC236}">
                <a16:creationId xmlns:a16="http://schemas.microsoft.com/office/drawing/2014/main" id="{F9EEF0A2-DF09-4534-6AB7-BD4D098F8032}"/>
              </a:ext>
            </a:extLst>
          </p:cNvPr>
          <p:cNvGraphicFramePr>
            <a:graphicFrameLocks noGrp="1"/>
          </p:cNvGraphicFramePr>
          <p:nvPr/>
        </p:nvGraphicFramePr>
        <p:xfrm>
          <a:off x="944077" y="1642563"/>
          <a:ext cx="10440000" cy="467868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Valuing the preservation of </a:t>
                      </a:r>
                      <a:r>
                        <a:rPr lang="en-GB" sz="1100" b="1" dirty="0">
                          <a:solidFill>
                            <a:schemeClr val="tx1"/>
                          </a:solidFill>
                          <a:latin typeface="Palatino" pitchFamily="2" charset="77"/>
                          <a:ea typeface="Palatino" pitchFamily="2" charset="77"/>
                        </a:rPr>
                        <a:t>native vegetation and biodiversity (land use) </a:t>
                      </a:r>
                      <a:r>
                        <a:rPr lang="en-GB" sz="1100" b="0" dirty="0">
                          <a:solidFill>
                            <a:schemeClr val="tx1"/>
                          </a:solidFill>
                          <a:latin typeface="Palatino" pitchFamily="2" charset="77"/>
                          <a:ea typeface="Palatino" pitchFamily="2" charset="77"/>
                        </a:rPr>
                        <a:t>of sourcing countries </a:t>
                      </a:r>
                      <a:r>
                        <a:rPr lang="en-GB" sz="1100" b="1" dirty="0">
                          <a:solidFill>
                            <a:schemeClr val="tx1"/>
                          </a:solidFill>
                          <a:latin typeface="Palatino" pitchFamily="2" charset="77"/>
                          <a:ea typeface="Palatino" pitchFamily="2" charset="77"/>
                        </a:rPr>
                        <a:t>in commodity trade relations/agreements, in line with human rights.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1" dirty="0">
                          <a:solidFill>
                            <a:schemeClr val="tx1"/>
                          </a:solidFill>
                          <a:latin typeface="Palatino" pitchFamily="2" charset="77"/>
                          <a:ea typeface="Palatino" pitchFamily="2" charset="77"/>
                        </a:rPr>
                        <a:t>Reducing, or ending, the volumes of beef and soy </a:t>
                      </a:r>
                      <a:r>
                        <a:rPr lang="en-GB" sz="1000" b="0" dirty="0">
                          <a:solidFill>
                            <a:schemeClr val="tx1"/>
                          </a:solidFill>
                          <a:latin typeface="Palatino" pitchFamily="2" charset="77"/>
                          <a:ea typeface="Palatino" pitchFamily="2" charset="77"/>
                        </a:rPr>
                        <a:t>imported by the EU </a:t>
                      </a:r>
                      <a:r>
                        <a:rPr lang="en-GB" sz="1000" b="1" dirty="0">
                          <a:solidFill>
                            <a:schemeClr val="tx1"/>
                          </a:solidFill>
                          <a:latin typeface="Palatino" pitchFamily="2" charset="77"/>
                          <a:ea typeface="Palatino" pitchFamily="2" charset="77"/>
                        </a:rPr>
                        <a:t>coming from the Amazon</a:t>
                      </a:r>
                      <a:endParaRPr lang="en-GB" sz="1000" b="0" dirty="0">
                        <a:solidFill>
                          <a:schemeClr val="tx1"/>
                        </a:solidFill>
                        <a:latin typeface="Palatino" pitchFamily="2" charset="77"/>
                        <a:ea typeface="Palatino" pitchFamily="2" charset="77"/>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Guarantee effective participation and secure the </a:t>
                      </a:r>
                      <a:r>
                        <a:rPr lang="en-GB" sz="1000" b="1" dirty="0">
                          <a:solidFill>
                            <a:schemeClr val="tx1"/>
                          </a:solidFill>
                          <a:latin typeface="Palatino" pitchFamily="2" charset="77"/>
                          <a:ea typeface="Palatino" pitchFamily="2" charset="77"/>
                        </a:rPr>
                        <a:t>territorial rights and human rights of IPLC</a:t>
                      </a:r>
                      <a:r>
                        <a:rPr lang="en-GB" sz="1000" b="0" dirty="0">
                          <a:solidFill>
                            <a:schemeClr val="tx1"/>
                          </a:solidFill>
                          <a:latin typeface="Palatino" pitchFamily="2" charset="77"/>
                          <a:ea typeface="Palatino" pitchFamily="2" charset="77"/>
                        </a:rPr>
                        <a:t> in biodiversity protection/in biodiversity protection/restoration activities in EU-linked supply chains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Assess </a:t>
                      </a:r>
                      <a:r>
                        <a:rPr lang="en-GB" sz="1000" b="1" dirty="0">
                          <a:solidFill>
                            <a:schemeClr val="tx1"/>
                          </a:solidFill>
                          <a:latin typeface="Palatino" pitchFamily="2" charset="77"/>
                          <a:ea typeface="Palatino" pitchFamily="2" charset="77"/>
                        </a:rPr>
                        <a:t>intersectional environmental justice </a:t>
                      </a:r>
                      <a:r>
                        <a:rPr lang="en-GB" sz="1000" b="0" dirty="0">
                          <a:solidFill>
                            <a:schemeClr val="tx1"/>
                          </a:solidFill>
                          <a:latin typeface="Palatino" pitchFamily="2" charset="77"/>
                          <a:ea typeface="Palatino" pitchFamily="2" charset="77"/>
                        </a:rPr>
                        <a:t>issues in biodiversity protection/restoration activities in EU-linked supply chains</a:t>
                      </a: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0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EU Biodiversity Strategy for 2030 </a:t>
                      </a:r>
                    </a:p>
                    <a:p>
                      <a:r>
                        <a:rPr lang="en-GB" sz="1000" b="0" dirty="0">
                          <a:solidFill>
                            <a:srgbClr val="0070C0"/>
                          </a:solidFill>
                          <a:latin typeface="Palatino" pitchFamily="2" charset="77"/>
                          <a:ea typeface="Palatino" pitchFamily="2" charset="77"/>
                        </a:rPr>
                        <a:t>Partially addresses this change, “in all of its work, the EU will strengthen the links between biodiversity protection and human rights, gender, health, education, conflict sensitivity, the rights-based approach, land tenure and the role of </a:t>
                      </a:r>
                      <a:r>
                        <a:rPr lang="en-GB" sz="1000" b="1" dirty="0">
                          <a:solidFill>
                            <a:srgbClr val="0070C0"/>
                          </a:solidFill>
                          <a:latin typeface="Palatino" pitchFamily="2" charset="77"/>
                          <a:ea typeface="Palatino" pitchFamily="2" charset="77"/>
                        </a:rPr>
                        <a:t>indigenous peoples and local communities”. </a:t>
                      </a:r>
                      <a:r>
                        <a:rPr lang="en-GB" sz="1000" b="0" dirty="0">
                          <a:solidFill>
                            <a:srgbClr val="0070C0"/>
                          </a:solidFill>
                          <a:latin typeface="Palatino" pitchFamily="2" charset="77"/>
                          <a:ea typeface="Palatino" pitchFamily="2" charset="77"/>
                        </a:rPr>
                        <a:t>And by “</a:t>
                      </a:r>
                      <a:r>
                        <a:rPr lang="en-GB" sz="1000" b="1" dirty="0">
                          <a:solidFill>
                            <a:srgbClr val="0070C0"/>
                          </a:solidFill>
                          <a:latin typeface="Palatino" pitchFamily="2" charset="77"/>
                          <a:ea typeface="Palatino" pitchFamily="2" charset="77"/>
                        </a:rPr>
                        <a:t>restoring ecosystems across land </a:t>
                      </a:r>
                      <a:r>
                        <a:rPr lang="en-GB" sz="1000" b="0" dirty="0">
                          <a:solidFill>
                            <a:srgbClr val="0070C0"/>
                          </a:solidFill>
                          <a:latin typeface="Palatino" pitchFamily="2" charset="77"/>
                          <a:ea typeface="Palatino" pitchFamily="2" charset="77"/>
                        </a:rPr>
                        <a:t>and sea to achieve good or excellent status; </a:t>
                      </a:r>
                      <a:r>
                        <a:rPr lang="en-GB" sz="1000" b="1" dirty="0">
                          <a:solidFill>
                            <a:srgbClr val="0070C0"/>
                          </a:solidFill>
                          <a:latin typeface="Palatino" pitchFamily="2" charset="77"/>
                          <a:ea typeface="Palatino" pitchFamily="2" charset="77"/>
                        </a:rPr>
                        <a:t>Reducing the EU's footprint on overseas ecosystems</a:t>
                      </a:r>
                      <a:r>
                        <a:rPr lang="en-GB" sz="1000" b="0" dirty="0">
                          <a:solidFill>
                            <a:srgbClr val="0070C0"/>
                          </a:solidFill>
                          <a:latin typeface="Palatino" pitchFamily="2" charset="77"/>
                          <a:ea typeface="Palatino" pitchFamily="2" charset="77"/>
                        </a:rPr>
                        <a:t>, which may effect </a:t>
                      </a:r>
                      <a:r>
                        <a:rPr lang="en-GB" sz="1000" b="1" dirty="0">
                          <a:solidFill>
                            <a:srgbClr val="0070C0"/>
                          </a:solidFill>
                          <a:latin typeface="Palatino" pitchFamily="2" charset="77"/>
                          <a:ea typeface="Palatino" pitchFamily="2" charset="77"/>
                        </a:rPr>
                        <a:t>trade relations </a:t>
                      </a:r>
                      <a:r>
                        <a:rPr lang="en-GB" sz="1000" b="0" dirty="0">
                          <a:solidFill>
                            <a:srgbClr val="0070C0"/>
                          </a:solidFill>
                          <a:latin typeface="Palatino" pitchFamily="2" charset="77"/>
                          <a:ea typeface="Palatino" pitchFamily="2" charset="77"/>
                        </a:rPr>
                        <a:t>with countries like Brazil.” (Source: Policy scoping spreadsheet UNEP/WCMC)</a:t>
                      </a:r>
                    </a:p>
                    <a:p>
                      <a:r>
                        <a:rPr lang="en-GB" sz="1000" b="0" dirty="0">
                          <a:solidFill>
                            <a:srgbClr val="C00000"/>
                          </a:solidFill>
                          <a:latin typeface="Palatino" pitchFamily="2" charset="77"/>
                          <a:ea typeface="Palatino" pitchFamily="2" charset="77"/>
                        </a:rPr>
                        <a:t>Yet, in addition, we would recommend trade policies that encourage reducing land use and/or restoring degraded ecosystems, whilst also integrating social-environmental justice and a rights-based approach to sourcing commodities in third countries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415418">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European Union Deforestation Regulation (EUDR)</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0" kern="1200" dirty="0">
                          <a:solidFill>
                            <a:srgbClr val="0070C0"/>
                          </a:solidFill>
                          <a:latin typeface="Palatino" pitchFamily="2" charset="77"/>
                          <a:ea typeface="Palatino" pitchFamily="2" charset="77"/>
                          <a:cs typeface="+mn-cs"/>
                        </a:rPr>
                        <a:t>Partially, the EUDR addresses this change, in Article 29 (assessment of countries), Para. 3 (</a:t>
                      </a:r>
                      <a:r>
                        <a:rPr lang="en-GB" sz="1000" b="0" kern="1200" dirty="0">
                          <a:solidFill>
                            <a:srgbClr val="0070C0"/>
                          </a:solidFill>
                          <a:latin typeface="Palatino" pitchFamily="2" charset="77"/>
                          <a:ea typeface="Palatino" pitchFamily="2" charset="77"/>
                          <a:cs typeface="+mn-cs"/>
                        </a:rPr>
                        <a:t>The classification of low-risk and high-risk countries or parts thereof, pursuant to paragraph 1 shall be based on an objective and transparent assessment by the Commission, taking into account the latest scientific evidence and internationally recognised sources. The classification shall be based primarily on the following assessment criteria” (…), and continuing on Para. 4 “(…) whether the country concerned makes relevant data available transparently; and, if applicable, the existence, compliance with, or </a:t>
                      </a:r>
                      <a:r>
                        <a:rPr lang="en-GB" sz="1000" b="1" kern="1200" dirty="0">
                          <a:solidFill>
                            <a:srgbClr val="0070C0"/>
                          </a:solidFill>
                          <a:latin typeface="Palatino" pitchFamily="2" charset="77"/>
                          <a:ea typeface="Palatino" pitchFamily="2" charset="77"/>
                          <a:cs typeface="+mn-cs"/>
                        </a:rPr>
                        <a:t>effective enforcement of laws protecting human rights, the rights of indigenous peoples, local communities and other customary tenure rights holders</a:t>
                      </a:r>
                      <a:r>
                        <a:rPr lang="en-GB" sz="1000" b="0" kern="1200" dirty="0">
                          <a:solidFill>
                            <a:srgbClr val="0070C0"/>
                          </a:solidFill>
                          <a:latin typeface="Palatino" pitchFamily="2" charset="77"/>
                          <a:ea typeface="Palatino" pitchFamily="2" charset="77"/>
                          <a:cs typeface="+mn-cs"/>
                        </a:rPr>
                        <a:t>; ” (EUDR text, pg. 32/42)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C00000"/>
                          </a:solidFill>
                          <a:latin typeface="Palatino" pitchFamily="2" charset="77"/>
                          <a:ea typeface="Palatino" pitchFamily="2" charset="77"/>
                        </a:rPr>
                        <a:t>This means that the EUDR leaves to third countries the responsibility for assuring territorial rights, human rights, and environmental justice in the commodity supply chains, whereas the EUDR has no specific or practical actions that EU countries might take to reduce human rights and intersectional environmental justice issues associated with EU-third countries trade relations.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r h="830836">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Arial" panose="020B0604020202020204" pitchFamily="34" charset="0"/>
                        <a:buNone/>
                      </a:pPr>
                      <a:r>
                        <a:rPr lang="en-NL" sz="1000" b="1" dirty="0">
                          <a:solidFill>
                            <a:schemeClr val="tx1"/>
                          </a:solidFill>
                          <a:latin typeface="Palatino" pitchFamily="2" charset="77"/>
                          <a:ea typeface="Palatino" pitchFamily="2" charset="77"/>
                        </a:rPr>
                        <a:t>Corporate Sustainability Due Diligence Directive (CSDDD)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b="0" kern="1200" dirty="0">
                          <a:solidFill>
                            <a:srgbClr val="0070C0"/>
                          </a:solidFill>
                          <a:latin typeface="Palatino" pitchFamily="2" charset="77"/>
                          <a:ea typeface="Palatino" pitchFamily="2" charset="77"/>
                          <a:cs typeface="+mn-cs"/>
                        </a:rPr>
                        <a:t>There is a part of the CSDDD text that </a:t>
                      </a:r>
                      <a:r>
                        <a:rPr lang="en-GB" sz="900" b="1" kern="1200" dirty="0">
                          <a:solidFill>
                            <a:srgbClr val="0070C0"/>
                          </a:solidFill>
                          <a:latin typeface="Palatino" pitchFamily="2" charset="77"/>
                          <a:ea typeface="Palatino" pitchFamily="2" charset="77"/>
                          <a:cs typeface="+mn-cs"/>
                        </a:rPr>
                        <a:t>directly addresses an intersectionality concern</a:t>
                      </a:r>
                      <a:r>
                        <a:rPr lang="en-GB" sz="900" b="0" kern="1200" dirty="0">
                          <a:solidFill>
                            <a:srgbClr val="0070C0"/>
                          </a:solidFill>
                          <a:latin typeface="Palatino" pitchFamily="2" charset="77"/>
                          <a:ea typeface="Palatino" pitchFamily="2" charset="77"/>
                          <a:cs typeface="+mn-cs"/>
                        </a:rPr>
                        <a:t>: Para. 33: “Depending on the circumstances, </a:t>
                      </a:r>
                      <a:r>
                        <a:rPr lang="en-GB" sz="900" b="1" kern="1200" dirty="0">
                          <a:solidFill>
                            <a:srgbClr val="0070C0"/>
                          </a:solidFill>
                          <a:latin typeface="Palatino" pitchFamily="2" charset="77"/>
                          <a:ea typeface="Palatino" pitchFamily="2" charset="77"/>
                          <a:cs typeface="+mn-cs"/>
                        </a:rPr>
                        <a:t>companies may need to consider additional standards</a:t>
                      </a:r>
                      <a:r>
                        <a:rPr lang="en-GB" sz="900" b="0" kern="1200" dirty="0">
                          <a:solidFill>
                            <a:srgbClr val="0070C0"/>
                          </a:solidFill>
                          <a:latin typeface="Palatino" pitchFamily="2" charset="77"/>
                          <a:ea typeface="Palatino" pitchFamily="2" charset="77"/>
                          <a:cs typeface="+mn-cs"/>
                        </a:rPr>
                        <a:t>. For instance, taking account of specific contexts </a:t>
                      </a:r>
                      <a:r>
                        <a:rPr lang="en-GB" sz="900" b="1" kern="1200" dirty="0">
                          <a:solidFill>
                            <a:srgbClr val="0070C0"/>
                          </a:solidFill>
                          <a:latin typeface="Palatino" pitchFamily="2" charset="77"/>
                          <a:ea typeface="Palatino" pitchFamily="2" charset="77"/>
                          <a:cs typeface="+mn-cs"/>
                        </a:rPr>
                        <a:t>or intersecting factors, including among others, gender, age, race, ethnicity, class, caste, education, migration status, disability, as well as social and economic status, as part of a gender- and culturally responsive approach to due diligence</a:t>
                      </a:r>
                      <a:r>
                        <a:rPr lang="en-GB" sz="900" b="0" kern="1200" dirty="0">
                          <a:solidFill>
                            <a:srgbClr val="0070C0"/>
                          </a:solidFill>
                          <a:latin typeface="Palatino" pitchFamily="2" charset="77"/>
                          <a:ea typeface="Palatino" pitchFamily="2" charset="77"/>
                          <a:cs typeface="+mn-cs"/>
                        </a:rPr>
                        <a:t>, companies should pay special attention to any particular adverse impacts on individuals who may be at heightened risk due to marginalisation, vulnerability or other circumstances, individually or as members of certain groupings or communities, including indigenous peoples, as protected under the UN Declaration on the Rights of Indigenous Peoples, including in relation to fee, prior and informed consent (FPIC). In doing so, companies may need to take into consideration, where relevant, international instruments such as the International Convention on the Elimination of All Forms of Racial Discrimination, the Convention on the Elimination of All Forms of Discrimination Against Women, the Convention on the Rights of Persons with Disabilities. (CSDDD text, pp.8/58)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8748664"/>
                  </a:ext>
                </a:extLst>
              </a:tr>
            </a:tbl>
          </a:graphicData>
        </a:graphic>
      </p:graphicFrame>
      <p:sp>
        <p:nvSpPr>
          <p:cNvPr id="8" name="Titel 1">
            <a:extLst>
              <a:ext uri="{FF2B5EF4-FFF2-40B4-BE49-F238E27FC236}">
                <a16:creationId xmlns:a16="http://schemas.microsoft.com/office/drawing/2014/main" id="{7261D6C1-E6C6-C803-77FE-EADEEFB6B816}"/>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2" name="TextBox 1">
            <a:extLst>
              <a:ext uri="{FF2B5EF4-FFF2-40B4-BE49-F238E27FC236}">
                <a16:creationId xmlns:a16="http://schemas.microsoft.com/office/drawing/2014/main" id="{23A74127-8F11-C932-D6DB-93C916828CEE}"/>
              </a:ext>
            </a:extLst>
          </p:cNvPr>
          <p:cNvSpPr txBox="1"/>
          <p:nvPr/>
        </p:nvSpPr>
        <p:spPr>
          <a:xfrm>
            <a:off x="838200" y="5993698"/>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1103627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F8BE4-E07E-7F47-0CAF-0469A682DFDF}"/>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BA49106B-FF30-BBAF-A369-5AEA8F0EEE86}"/>
              </a:ext>
            </a:extLst>
          </p:cNvPr>
          <p:cNvSpPr>
            <a:spLocks noGrp="1"/>
          </p:cNvSpPr>
          <p:nvPr>
            <p:ph type="sldNum" sz="quarter" idx="12"/>
          </p:nvPr>
        </p:nvSpPr>
        <p:spPr/>
        <p:txBody>
          <a:bodyPr/>
          <a:lstStyle/>
          <a:p>
            <a:fld id="{D725F4C8-A4ED-4F06-9015-63B7B8FAC2B8}" type="slidenum">
              <a:rPr lang="de-DE" smtClean="0"/>
              <a:t>8</a:t>
            </a:fld>
            <a:endParaRPr lang="de-DE"/>
          </a:p>
        </p:txBody>
      </p:sp>
      <p:graphicFrame>
        <p:nvGraphicFramePr>
          <p:cNvPr id="5" name="Table 4">
            <a:extLst>
              <a:ext uri="{FF2B5EF4-FFF2-40B4-BE49-F238E27FC236}">
                <a16:creationId xmlns:a16="http://schemas.microsoft.com/office/drawing/2014/main" id="{1D82A240-1230-38BB-A561-F982DD89C355}"/>
              </a:ext>
            </a:extLst>
          </p:cNvPr>
          <p:cNvGraphicFramePr>
            <a:graphicFrameLocks noGrp="1"/>
          </p:cNvGraphicFramePr>
          <p:nvPr/>
        </p:nvGraphicFramePr>
        <p:xfrm>
          <a:off x="944077" y="1642563"/>
          <a:ext cx="10440000" cy="4512639"/>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5104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Valuing the preservation of </a:t>
                      </a:r>
                      <a:r>
                        <a:rPr lang="en-GB" sz="1100" b="1" dirty="0">
                          <a:solidFill>
                            <a:schemeClr val="tx1"/>
                          </a:solidFill>
                          <a:latin typeface="Palatino" pitchFamily="2" charset="77"/>
                          <a:ea typeface="Palatino" pitchFamily="2" charset="77"/>
                        </a:rPr>
                        <a:t>native vegetation and biodiversity (land use) </a:t>
                      </a:r>
                      <a:r>
                        <a:rPr lang="en-GB" sz="1100" b="0" dirty="0">
                          <a:solidFill>
                            <a:schemeClr val="tx1"/>
                          </a:solidFill>
                          <a:latin typeface="Palatino" pitchFamily="2" charset="77"/>
                          <a:ea typeface="Palatino" pitchFamily="2" charset="77"/>
                        </a:rPr>
                        <a:t>of sourcing countries </a:t>
                      </a:r>
                      <a:r>
                        <a:rPr lang="en-GB" sz="1100" b="1" dirty="0">
                          <a:solidFill>
                            <a:schemeClr val="tx1"/>
                          </a:solidFill>
                          <a:latin typeface="Palatino" pitchFamily="2" charset="77"/>
                          <a:ea typeface="Palatino" pitchFamily="2" charset="77"/>
                        </a:rPr>
                        <a:t>in commodity trade relations/agreements</a:t>
                      </a:r>
                      <a:r>
                        <a:rPr lang="en-GB" sz="1100" b="0" dirty="0">
                          <a:solidFill>
                            <a:schemeClr val="tx1"/>
                          </a:solidFill>
                          <a:latin typeface="Palatino" pitchFamily="2" charset="77"/>
                          <a:ea typeface="Palatino" pitchFamily="2" charset="77"/>
                        </a:rPr>
                        <a:t>, </a:t>
                      </a:r>
                      <a:r>
                        <a:rPr lang="en-GB" sz="1100" b="1" dirty="0">
                          <a:solidFill>
                            <a:schemeClr val="tx1"/>
                          </a:solidFill>
                          <a:latin typeface="Palatino" pitchFamily="2" charset="77"/>
                          <a:ea typeface="Palatino" pitchFamily="2" charset="77"/>
                        </a:rPr>
                        <a:t>in line with human rights.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1" dirty="0">
                          <a:solidFill>
                            <a:schemeClr val="tx1"/>
                          </a:solidFill>
                          <a:latin typeface="Palatino" pitchFamily="2" charset="77"/>
                          <a:ea typeface="Palatino" pitchFamily="2" charset="77"/>
                        </a:rPr>
                        <a:t>Reducing, or ending, the volumes of beef and soy </a:t>
                      </a:r>
                      <a:r>
                        <a:rPr lang="en-GB" sz="1000" b="0" dirty="0">
                          <a:solidFill>
                            <a:schemeClr val="tx1"/>
                          </a:solidFill>
                          <a:latin typeface="Palatino" pitchFamily="2" charset="77"/>
                          <a:ea typeface="Palatino" pitchFamily="2" charset="77"/>
                        </a:rPr>
                        <a:t>imported by the EU </a:t>
                      </a:r>
                      <a:r>
                        <a:rPr lang="en-GB" sz="1000" b="1" dirty="0">
                          <a:solidFill>
                            <a:schemeClr val="tx1"/>
                          </a:solidFill>
                          <a:latin typeface="Palatino" pitchFamily="2" charset="77"/>
                          <a:ea typeface="Palatino" pitchFamily="2" charset="77"/>
                        </a:rPr>
                        <a:t>coming from the Amazon</a:t>
                      </a:r>
                      <a:endParaRPr lang="en-GB" sz="1000" b="0" dirty="0">
                        <a:solidFill>
                          <a:schemeClr val="tx1"/>
                        </a:solidFill>
                        <a:latin typeface="Palatino" pitchFamily="2" charset="77"/>
                        <a:ea typeface="Palatino" pitchFamily="2" charset="77"/>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Guarantee effective participation and secure the </a:t>
                      </a:r>
                      <a:r>
                        <a:rPr lang="en-GB" sz="1000" b="1" dirty="0">
                          <a:solidFill>
                            <a:schemeClr val="tx1"/>
                          </a:solidFill>
                          <a:latin typeface="Palatino" pitchFamily="2" charset="77"/>
                          <a:ea typeface="Palatino" pitchFamily="2" charset="77"/>
                        </a:rPr>
                        <a:t>territorial rights and human rights of IPLC</a:t>
                      </a:r>
                      <a:r>
                        <a:rPr lang="en-GB" sz="1000" b="0" dirty="0">
                          <a:solidFill>
                            <a:schemeClr val="tx1"/>
                          </a:solidFill>
                          <a:latin typeface="Palatino" pitchFamily="2" charset="77"/>
                          <a:ea typeface="Palatino" pitchFamily="2" charset="77"/>
                        </a:rPr>
                        <a:t> in biodiversity protection/in biodiversity protection/restoration activities in EU-linked supply chains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Assess </a:t>
                      </a:r>
                      <a:r>
                        <a:rPr lang="en-GB" sz="1000" b="1" dirty="0">
                          <a:solidFill>
                            <a:schemeClr val="tx1"/>
                          </a:solidFill>
                          <a:latin typeface="Palatino" pitchFamily="2" charset="77"/>
                          <a:ea typeface="Palatino" pitchFamily="2" charset="77"/>
                        </a:rPr>
                        <a:t>intersectional environmental justice </a:t>
                      </a:r>
                      <a:r>
                        <a:rPr lang="en-GB" sz="1000" b="0" dirty="0">
                          <a:solidFill>
                            <a:schemeClr val="tx1"/>
                          </a:solidFill>
                          <a:latin typeface="Palatino" pitchFamily="2" charset="77"/>
                          <a:ea typeface="Palatino" pitchFamily="2" charset="77"/>
                        </a:rPr>
                        <a:t>issues in biodiversity protection/restoration activities EU-linked supply chains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L" sz="1000" b="1" dirty="0">
                          <a:solidFill>
                            <a:schemeClr val="tx1"/>
                          </a:solidFill>
                          <a:latin typeface="Palatino" pitchFamily="2" charset="77"/>
                          <a:ea typeface="Palatino" pitchFamily="2" charset="77"/>
                        </a:rPr>
                        <a:t>Corporate Sustainability Due Diligence Directive (CSDDD) (cont.)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rgbClr val="0070C0"/>
                          </a:solidFill>
                          <a:latin typeface="Palatino" pitchFamily="2" charset="77"/>
                          <a:ea typeface="Palatino" pitchFamily="2" charset="77"/>
                        </a:rPr>
                        <a:t>O</a:t>
                      </a:r>
                      <a:r>
                        <a:rPr lang="en-NL" sz="1000" b="0" dirty="0">
                          <a:solidFill>
                            <a:srgbClr val="0070C0"/>
                          </a:solidFill>
                          <a:latin typeface="Palatino" pitchFamily="2" charset="77"/>
                          <a:ea typeface="Palatino" pitchFamily="2" charset="77"/>
                        </a:rPr>
                        <a:t>ther parts of the CSDDD text migh be relevant for the preservation of biodiversity in line with human rights (listening to the voices of diverse stakeholders, regarding any impacts that the companies’ supply chains might have on local communities): </a:t>
                      </a:r>
                      <a:endParaRPr lang="en-GB" sz="1000" b="0" dirty="0">
                        <a:solidFill>
                          <a:srgbClr val="0070C0"/>
                        </a:solidFill>
                        <a:latin typeface="Palatino" pitchFamily="2" charset="77"/>
                        <a:ea typeface="Palatino" pitchFamily="2" charset="77"/>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L" sz="1000" b="0" dirty="0">
                          <a:solidFill>
                            <a:srgbClr val="0070C0"/>
                          </a:solidFill>
                          <a:latin typeface="Palatino" pitchFamily="2" charset="77"/>
                          <a:ea typeface="Palatino" pitchFamily="2" charset="77"/>
                        </a:rPr>
                        <a:t>This change is somewhat addressed in the Directive, for example, in Articles 13 (Meaningful engagement with stakeholders) says that “</a:t>
                      </a:r>
                      <a:r>
                        <a:rPr lang="en-GB" sz="1000" b="0" dirty="0">
                          <a:solidFill>
                            <a:srgbClr val="0070C0"/>
                          </a:solidFill>
                          <a:latin typeface="Palatino" pitchFamily="2" charset="77"/>
                          <a:ea typeface="Palatino" pitchFamily="2" charset="77"/>
                        </a:rPr>
                        <a:t>Member States shall ensure that companies </a:t>
                      </a:r>
                      <a:r>
                        <a:rPr lang="en-GB" sz="1000" b="1" dirty="0">
                          <a:solidFill>
                            <a:srgbClr val="0070C0"/>
                          </a:solidFill>
                          <a:latin typeface="Palatino" pitchFamily="2" charset="77"/>
                          <a:ea typeface="Palatino" pitchFamily="2" charset="77"/>
                        </a:rPr>
                        <a:t>take appropriate measures to carry out effective engagement with stakeholders</a:t>
                      </a:r>
                      <a:r>
                        <a:rPr lang="en-GB" sz="1000" b="0" dirty="0">
                          <a:solidFill>
                            <a:srgbClr val="0070C0"/>
                          </a:solidFill>
                          <a:latin typeface="Palatino" pitchFamily="2" charset="77"/>
                          <a:ea typeface="Palatino" pitchFamily="2" charset="77"/>
                        </a:rPr>
                        <a:t>” in the due diligence process, potentially suspending or terminating their activities when needed.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And also in Article 14 (Notification mechanism and complaints procedure), states in Para 1 that “Member States shall ensure that companies enable persons and entities listed in paragraph 2 to submit complaints to them where those persons or entities have </a:t>
                      </a:r>
                      <a:r>
                        <a:rPr lang="en-GB" sz="1000" b="1" dirty="0">
                          <a:solidFill>
                            <a:srgbClr val="0070C0"/>
                          </a:solidFill>
                          <a:latin typeface="Palatino" pitchFamily="2" charset="77"/>
                          <a:ea typeface="Palatino" pitchFamily="2" charset="77"/>
                        </a:rPr>
                        <a:t>legitimate concerns regarding actual or potential adverse impacts with respect to the companies’ own operations</a:t>
                      </a:r>
                      <a:r>
                        <a:rPr lang="en-GB" sz="1000" b="0" dirty="0">
                          <a:solidFill>
                            <a:srgbClr val="0070C0"/>
                          </a:solidFill>
                          <a:latin typeface="Palatino" pitchFamily="2" charset="77"/>
                          <a:ea typeface="Palatino" pitchFamily="2" charset="77"/>
                        </a:rPr>
                        <a:t>, the operations of their subsidiaries or the operations of their business partners in the chains of activities of the companies.”,</a:t>
                      </a:r>
                      <a:r>
                        <a:rPr lang="en-GB" sz="1000" b="1" dirty="0">
                          <a:solidFill>
                            <a:srgbClr val="0070C0"/>
                          </a:solidFill>
                          <a:latin typeface="Palatino" pitchFamily="2" charset="77"/>
                          <a:ea typeface="Palatino" pitchFamily="2" charset="77"/>
                        </a:rPr>
                        <a:t> including natural persons, trade unions, civil society organisations representing communities </a:t>
                      </a:r>
                      <a:r>
                        <a:rPr lang="en-GB" sz="1000" b="0" dirty="0">
                          <a:solidFill>
                            <a:srgbClr val="0070C0"/>
                          </a:solidFill>
                          <a:latin typeface="Palatino" pitchFamily="2" charset="77"/>
                          <a:ea typeface="Palatino" pitchFamily="2" charset="77"/>
                        </a:rPr>
                        <a:t>(CSDDD text, pp.38-39/58)</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dirty="0">
                          <a:solidFill>
                            <a:srgbClr val="0070C0"/>
                          </a:solidFill>
                          <a:latin typeface="Palatino" pitchFamily="2" charset="77"/>
                          <a:ea typeface="Palatino" pitchFamily="2" charset="77"/>
                        </a:rPr>
                        <a:t>And, in its Annex I, the CSDDD directive is aligned with the following rights and prohibitions: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The prohibition to restrict workers’ access to adequate housing, </a:t>
                      </a:r>
                      <a:r>
                        <a:rPr lang="en-GB" sz="1000" b="1" dirty="0">
                          <a:solidFill>
                            <a:srgbClr val="0070C0"/>
                          </a:solidFill>
                          <a:latin typeface="Palatino" pitchFamily="2" charset="77"/>
                          <a:ea typeface="Palatino" pitchFamily="2" charset="77"/>
                        </a:rPr>
                        <a:t>if the workforce is housed in accommodation provided by the company, and to restrict workers</a:t>
                      </a:r>
                      <a:r>
                        <a:rPr lang="en-GB" sz="1000" b="0" dirty="0">
                          <a:solidFill>
                            <a:srgbClr val="0070C0"/>
                          </a:solidFill>
                          <a:latin typeface="Palatino" pitchFamily="2" charset="77"/>
                          <a:ea typeface="Palatino" pitchFamily="2" charset="77"/>
                        </a:rPr>
                        <a:t>’ </a:t>
                      </a:r>
                      <a:r>
                        <a:rPr lang="en-GB" sz="1000" b="1" dirty="0">
                          <a:solidFill>
                            <a:srgbClr val="0070C0"/>
                          </a:solidFill>
                          <a:latin typeface="Palatino" pitchFamily="2" charset="77"/>
                          <a:ea typeface="Palatino" pitchFamily="2" charset="77"/>
                        </a:rPr>
                        <a:t>access to adequate food, clothing, and water and sanitation in the workplace</a:t>
                      </a:r>
                      <a:r>
                        <a:rPr lang="en-GB" sz="1000" b="0" dirty="0">
                          <a:solidFill>
                            <a:srgbClr val="0070C0"/>
                          </a:solidFill>
                          <a:latin typeface="Palatino" pitchFamily="2" charset="77"/>
                          <a:ea typeface="Palatino" pitchFamily="2" charset="77"/>
                        </a:rPr>
                        <a:t>, interpreted in line with Article 11 of the International Covenant on Economic, Social and Cultural 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r h="731946">
                <a:tc vMerge="1">
                  <a:txBody>
                    <a:bodyPr/>
                    <a:lstStyle/>
                    <a:p>
                      <a:endParaRPr lang="en-NL"/>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1" dirty="0">
                          <a:solidFill>
                            <a:schemeClr val="tx1"/>
                          </a:solidFill>
                          <a:latin typeface="Palatino" pitchFamily="2" charset="77"/>
                          <a:ea typeface="Palatino" pitchFamily="2" charset="77"/>
                        </a:rPr>
                        <a:t>EU Farm to Fork Strategy (2020)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0070C0"/>
                          </a:solidFill>
                          <a:latin typeface="Palatino" pitchFamily="2" charset="77"/>
                          <a:ea typeface="Palatino" pitchFamily="2" charset="77"/>
                          <a:cs typeface="+mn-cs"/>
                        </a:rPr>
                        <a:t>In some way, the Strategy starts discussing the reduction of the dependency of EU on soy imports from international markets, such as in: “The Strategy notes that the commission will examine </a:t>
                      </a:r>
                      <a:r>
                        <a:rPr lang="en-GB" sz="1000" b="1" kern="1200" dirty="0">
                          <a:solidFill>
                            <a:srgbClr val="0070C0"/>
                          </a:solidFill>
                          <a:latin typeface="Palatino" pitchFamily="2" charset="77"/>
                          <a:ea typeface="Palatino" pitchFamily="2" charset="77"/>
                          <a:cs typeface="+mn-cs"/>
                        </a:rPr>
                        <a:t>EU rules to reduce the dependency on critical feed materials (e.g. soya grown on deforested land)</a:t>
                      </a:r>
                      <a:r>
                        <a:rPr lang="en-GB" sz="1000" b="0" kern="1200" dirty="0">
                          <a:solidFill>
                            <a:srgbClr val="0070C0"/>
                          </a:solidFill>
                          <a:latin typeface="Palatino" pitchFamily="2" charset="77"/>
                          <a:ea typeface="Palatino" pitchFamily="2" charset="77"/>
                          <a:cs typeface="+mn-cs"/>
                        </a:rPr>
                        <a:t> by fostering EU-grown plant proteins as well as alternative feed materials such as insects, marine feed stocks (e.g. algae) and by-products from the bio-economy (e.g. fish waste).” (</a:t>
                      </a:r>
                      <a:r>
                        <a:rPr lang="en-GB" sz="1000" b="0" dirty="0">
                          <a:solidFill>
                            <a:srgbClr val="0070C0"/>
                          </a:solidFill>
                          <a:latin typeface="Palatino" pitchFamily="2" charset="77"/>
                          <a:ea typeface="Palatino" pitchFamily="2" charset="77"/>
                        </a:rPr>
                        <a:t>Source: Policy scoping spreadsheet UNEP/WCMC)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2523759"/>
                  </a:ext>
                </a:extLst>
              </a:tr>
              <a:tr h="855039">
                <a:tc vMerge="1">
                  <a:txBody>
                    <a:bodyPr/>
                    <a:lstStyle/>
                    <a:p>
                      <a:endParaRPr lang="en-GB" sz="1100" b="0" dirty="0">
                        <a:solidFill>
                          <a:schemeClr val="tx1"/>
                        </a:solidFill>
                        <a:latin typeface="Palatino" pitchFamily="2" charset="77"/>
                        <a:ea typeface="Palatino" pitchFamily="2" charset="77"/>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L" sz="1000" b="1" dirty="0">
                          <a:solidFill>
                            <a:schemeClr val="tx1"/>
                          </a:solidFill>
                          <a:latin typeface="Palatino" pitchFamily="2" charset="77"/>
                          <a:ea typeface="Palatino" pitchFamily="2" charset="77"/>
                        </a:rPr>
                        <a:t>Mercosur-EU Trade Agreement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000" b="0" kern="1200" dirty="0">
                          <a:solidFill>
                            <a:srgbClr val="C00000"/>
                          </a:solidFill>
                          <a:latin typeface="Palatino" pitchFamily="2" charset="77"/>
                          <a:ea typeface="Palatino" pitchFamily="2" charset="77"/>
                          <a:cs typeface="+mn-cs"/>
                        </a:rPr>
                        <a:t>Article 7: Trade and Biodiversity: Focuses on the conservation and sustainable use of biodiversity, emphasizing international agreements like CITES (Convention on International Trade in Endangered Species of Wild Fauna and Flora). However, in our view, it does not meaningfully advance this change because it does not mention social aspects, such as human rights or intersectional environmental justice dimensions.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7925219"/>
                  </a:ext>
                </a:extLst>
              </a:tr>
            </a:tbl>
          </a:graphicData>
        </a:graphic>
      </p:graphicFrame>
      <p:sp>
        <p:nvSpPr>
          <p:cNvPr id="8" name="Titel 1">
            <a:extLst>
              <a:ext uri="{FF2B5EF4-FFF2-40B4-BE49-F238E27FC236}">
                <a16:creationId xmlns:a16="http://schemas.microsoft.com/office/drawing/2014/main" id="{FD779AD3-0C51-8451-B4D7-3EC86498D201}"/>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9" name="TextBox 8">
            <a:extLst>
              <a:ext uri="{FF2B5EF4-FFF2-40B4-BE49-F238E27FC236}">
                <a16:creationId xmlns:a16="http://schemas.microsoft.com/office/drawing/2014/main" id="{014A250C-6D12-20A5-6B87-3EE692AC26BC}"/>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2152537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FD857-E73C-17D3-CF15-0E3793C65AA4}"/>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BBD0EE14-244E-D698-DC4A-4B0F5E8B561B}"/>
              </a:ext>
            </a:extLst>
          </p:cNvPr>
          <p:cNvSpPr>
            <a:spLocks noGrp="1"/>
          </p:cNvSpPr>
          <p:nvPr>
            <p:ph type="sldNum" sz="quarter" idx="12"/>
          </p:nvPr>
        </p:nvSpPr>
        <p:spPr/>
        <p:txBody>
          <a:bodyPr/>
          <a:lstStyle/>
          <a:p>
            <a:fld id="{D725F4C8-A4ED-4F06-9015-63B7B8FAC2B8}" type="slidenum">
              <a:rPr lang="de-DE" smtClean="0"/>
              <a:t>9</a:t>
            </a:fld>
            <a:endParaRPr lang="de-DE"/>
          </a:p>
        </p:txBody>
      </p:sp>
      <p:graphicFrame>
        <p:nvGraphicFramePr>
          <p:cNvPr id="5" name="Table 4">
            <a:extLst>
              <a:ext uri="{FF2B5EF4-FFF2-40B4-BE49-F238E27FC236}">
                <a16:creationId xmlns:a16="http://schemas.microsoft.com/office/drawing/2014/main" id="{6F252B7D-3F4C-B68D-EDF8-34E85D2021A2}"/>
              </a:ext>
            </a:extLst>
          </p:cNvPr>
          <p:cNvGraphicFramePr>
            <a:graphicFrameLocks noGrp="1"/>
          </p:cNvGraphicFramePr>
          <p:nvPr/>
        </p:nvGraphicFramePr>
        <p:xfrm>
          <a:off x="944077" y="1642563"/>
          <a:ext cx="10440000" cy="3505200"/>
        </p:xfrm>
        <a:graphic>
          <a:graphicData uri="http://schemas.openxmlformats.org/drawingml/2006/table">
            <a:tbl>
              <a:tblPr firstRow="1" bandRow="1">
                <a:tableStyleId>{5C22544A-7EE6-4342-B048-85BDC9FD1C3A}</a:tableStyleId>
              </a:tblPr>
              <a:tblGrid>
                <a:gridCol w="2614535">
                  <a:extLst>
                    <a:ext uri="{9D8B030D-6E8A-4147-A177-3AD203B41FA5}">
                      <a16:colId xmlns:a16="http://schemas.microsoft.com/office/drawing/2014/main" val="1201130276"/>
                    </a:ext>
                  </a:extLst>
                </a:gridCol>
                <a:gridCol w="7825465">
                  <a:extLst>
                    <a:ext uri="{9D8B030D-6E8A-4147-A177-3AD203B41FA5}">
                      <a16:colId xmlns:a16="http://schemas.microsoft.com/office/drawing/2014/main" val="699290266"/>
                    </a:ext>
                  </a:extLst>
                </a:gridCol>
              </a:tblGrid>
              <a:tr h="302749">
                <a:tc>
                  <a:txBody>
                    <a:bodyPr/>
                    <a:lstStyle/>
                    <a:p>
                      <a:r>
                        <a:rPr lang="en-NL" sz="1100" b="1" dirty="0">
                          <a:solidFill>
                            <a:schemeClr val="tx1"/>
                          </a:solidFill>
                          <a:latin typeface="Palatino" pitchFamily="2" charset="77"/>
                          <a:ea typeface="Palatino" pitchFamily="2" charset="77"/>
                        </a:rPr>
                        <a:t>Suggested system changes in Trade and GVCs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NL" sz="1100" b="1" dirty="0">
                          <a:solidFill>
                            <a:schemeClr val="tx1"/>
                          </a:solidFill>
                          <a:latin typeface="Palatino" pitchFamily="2" charset="77"/>
                          <a:ea typeface="Palatino" pitchFamily="2" charset="77"/>
                        </a:rPr>
                        <a:t>Current EU and global policies addressing the change? How well?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77148098"/>
                  </a:ext>
                </a:extLst>
              </a:tr>
              <a:tr h="20974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CHANGE 3</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dirty="0">
                          <a:solidFill>
                            <a:schemeClr val="tx1"/>
                          </a:solidFill>
                          <a:latin typeface="Palatino" pitchFamily="2" charset="77"/>
                          <a:ea typeface="Palatino" pitchFamily="2" charset="77"/>
                        </a:rPr>
                        <a:t>Valuing the preservation of </a:t>
                      </a:r>
                      <a:r>
                        <a:rPr lang="en-GB" sz="1100" b="1" dirty="0">
                          <a:solidFill>
                            <a:schemeClr val="tx1"/>
                          </a:solidFill>
                          <a:latin typeface="Palatino" pitchFamily="2" charset="77"/>
                          <a:ea typeface="Palatino" pitchFamily="2" charset="77"/>
                        </a:rPr>
                        <a:t>native vegetation and biodiversity (land use) </a:t>
                      </a:r>
                      <a:r>
                        <a:rPr lang="en-GB" sz="1100" b="0" dirty="0">
                          <a:solidFill>
                            <a:schemeClr val="tx1"/>
                          </a:solidFill>
                          <a:latin typeface="Palatino" pitchFamily="2" charset="77"/>
                          <a:ea typeface="Palatino" pitchFamily="2" charset="77"/>
                        </a:rPr>
                        <a:t>of sourcing countries </a:t>
                      </a:r>
                      <a:r>
                        <a:rPr lang="en-GB" sz="1100" b="1" dirty="0">
                          <a:solidFill>
                            <a:schemeClr val="tx1"/>
                          </a:solidFill>
                          <a:latin typeface="Palatino" pitchFamily="2" charset="77"/>
                          <a:ea typeface="Palatino" pitchFamily="2" charset="77"/>
                        </a:rPr>
                        <a:t>in commodity trade relations/agreements</a:t>
                      </a:r>
                      <a:r>
                        <a:rPr lang="en-GB" sz="1100" b="0" dirty="0">
                          <a:solidFill>
                            <a:schemeClr val="tx1"/>
                          </a:solidFill>
                          <a:latin typeface="Palatino" pitchFamily="2" charset="77"/>
                          <a:ea typeface="Palatino" pitchFamily="2" charset="77"/>
                        </a:rPr>
                        <a:t>, </a:t>
                      </a:r>
                      <a:r>
                        <a:rPr lang="en-GB" sz="1100" b="1" dirty="0">
                          <a:solidFill>
                            <a:schemeClr val="tx1"/>
                          </a:solidFill>
                          <a:latin typeface="Palatino" pitchFamily="2" charset="77"/>
                          <a:ea typeface="Palatino" pitchFamily="2" charset="77"/>
                        </a:rPr>
                        <a:t>in line with human rights.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1" dirty="0">
                          <a:solidFill>
                            <a:schemeClr val="tx1"/>
                          </a:solidFill>
                          <a:latin typeface="Palatino" pitchFamily="2" charset="77"/>
                          <a:ea typeface="Palatino" pitchFamily="2" charset="77"/>
                        </a:rPr>
                        <a:t>Reducing, or ending, the volumes of beef and soy </a:t>
                      </a:r>
                      <a:r>
                        <a:rPr lang="en-GB" sz="1000" b="0" dirty="0">
                          <a:solidFill>
                            <a:schemeClr val="tx1"/>
                          </a:solidFill>
                          <a:latin typeface="Palatino" pitchFamily="2" charset="77"/>
                          <a:ea typeface="Palatino" pitchFamily="2" charset="77"/>
                        </a:rPr>
                        <a:t>imported by the EU </a:t>
                      </a:r>
                      <a:r>
                        <a:rPr lang="en-GB" sz="1000" b="1" dirty="0">
                          <a:solidFill>
                            <a:schemeClr val="tx1"/>
                          </a:solidFill>
                          <a:latin typeface="Palatino" pitchFamily="2" charset="77"/>
                          <a:ea typeface="Palatino" pitchFamily="2" charset="77"/>
                        </a:rPr>
                        <a:t>coming from the Amazon</a:t>
                      </a:r>
                      <a:endParaRPr lang="en-GB" sz="1000" b="0" dirty="0">
                        <a:solidFill>
                          <a:schemeClr val="tx1"/>
                        </a:solidFill>
                        <a:latin typeface="Palatino" pitchFamily="2" charset="77"/>
                        <a:ea typeface="Palatino" pitchFamily="2" charset="77"/>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Guarantee effective participation and secure the </a:t>
                      </a:r>
                      <a:r>
                        <a:rPr lang="en-GB" sz="1000" b="1" dirty="0">
                          <a:solidFill>
                            <a:schemeClr val="tx1"/>
                          </a:solidFill>
                          <a:latin typeface="Palatino" pitchFamily="2" charset="77"/>
                          <a:ea typeface="Palatino" pitchFamily="2" charset="77"/>
                        </a:rPr>
                        <a:t>territorial rights and human rights of IPLC</a:t>
                      </a:r>
                      <a:r>
                        <a:rPr lang="en-GB" sz="1000" b="0" dirty="0">
                          <a:solidFill>
                            <a:schemeClr val="tx1"/>
                          </a:solidFill>
                          <a:latin typeface="Palatino" pitchFamily="2" charset="77"/>
                          <a:ea typeface="Palatino" pitchFamily="2" charset="77"/>
                        </a:rPr>
                        <a:t> in biodiversity protection/in biodiversity protection/restoration activities in EU-linked supply chains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000" b="0" dirty="0">
                          <a:solidFill>
                            <a:schemeClr val="tx1"/>
                          </a:solidFill>
                          <a:latin typeface="Palatino" pitchFamily="2" charset="77"/>
                          <a:ea typeface="Palatino" pitchFamily="2" charset="77"/>
                        </a:rPr>
                        <a:t>Assess </a:t>
                      </a:r>
                      <a:r>
                        <a:rPr lang="en-GB" sz="1000" b="1" dirty="0">
                          <a:solidFill>
                            <a:schemeClr val="tx1"/>
                          </a:solidFill>
                          <a:latin typeface="Palatino" pitchFamily="2" charset="77"/>
                          <a:ea typeface="Palatino" pitchFamily="2" charset="77"/>
                        </a:rPr>
                        <a:t>intersectional environmental justice </a:t>
                      </a:r>
                      <a:r>
                        <a:rPr lang="en-GB" sz="1000" b="0" dirty="0">
                          <a:solidFill>
                            <a:schemeClr val="tx1"/>
                          </a:solidFill>
                          <a:latin typeface="Palatino" pitchFamily="2" charset="77"/>
                          <a:ea typeface="Palatino" pitchFamily="2" charset="77"/>
                        </a:rPr>
                        <a:t>issues in biodiversity protection/restoration activities EU-linked supply chains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dirty="0">
                          <a:solidFill>
                            <a:schemeClr val="tx1"/>
                          </a:solidFill>
                          <a:latin typeface="Palatino" pitchFamily="2" charset="77"/>
                          <a:ea typeface="Palatino" pitchFamily="2" charset="77"/>
                        </a:rPr>
                        <a:t>Kunming-Montreal Global Biodiversity Framework (2022)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dirty="0">
                          <a:solidFill>
                            <a:srgbClr val="0070C0"/>
                          </a:solidFill>
                          <a:latin typeface="Palatino" pitchFamily="2" charset="77"/>
                          <a:ea typeface="Palatino" pitchFamily="2" charset="77"/>
                        </a:rPr>
                        <a:t>This change is somehow associated with the </a:t>
                      </a:r>
                      <a:r>
                        <a:rPr lang="en-GB" sz="1000" b="0" dirty="0" err="1">
                          <a:solidFill>
                            <a:srgbClr val="0070C0"/>
                          </a:solidFill>
                          <a:latin typeface="Palatino" pitchFamily="2" charset="77"/>
                          <a:ea typeface="Palatino" pitchFamily="2" charset="77"/>
                        </a:rPr>
                        <a:t>Framewok</a:t>
                      </a:r>
                      <a:r>
                        <a:rPr lang="en-GB" sz="1000" b="0" dirty="0">
                          <a:solidFill>
                            <a:srgbClr val="0070C0"/>
                          </a:solidFill>
                          <a:latin typeface="Palatino" pitchFamily="2" charset="77"/>
                          <a:ea typeface="Palatino" pitchFamily="2" charset="77"/>
                        </a:rPr>
                        <a:t>, in particular the following targets: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Target 1: Plan and manage all areas to reduce biodiversity loss: </a:t>
                      </a:r>
                      <a:r>
                        <a:rPr lang="en-GB" sz="1000" b="1" dirty="0">
                          <a:solidFill>
                            <a:srgbClr val="0070C0"/>
                          </a:solidFill>
                          <a:latin typeface="Palatino" pitchFamily="2" charset="77"/>
                          <a:ea typeface="Palatino" pitchFamily="2" charset="77"/>
                        </a:rPr>
                        <a:t>effective participatory (involving and respecting indigenous peoples and local communities) spatial planning </a:t>
                      </a:r>
                      <a:r>
                        <a:rPr lang="en-GB" sz="1000" b="0" dirty="0">
                          <a:solidFill>
                            <a:srgbClr val="0070C0"/>
                          </a:solidFill>
                          <a:latin typeface="Palatino" pitchFamily="2" charset="77"/>
                          <a:ea typeface="Palatino" pitchFamily="2" charset="77"/>
                        </a:rPr>
                        <a:t>and management to reduce loss of highly biodiverse areas by 2030.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Target 2: </a:t>
                      </a:r>
                      <a:r>
                        <a:rPr lang="en-GB" sz="1000" b="1" dirty="0">
                          <a:solidFill>
                            <a:srgbClr val="0070C0"/>
                          </a:solidFill>
                          <a:latin typeface="Palatino" pitchFamily="2" charset="77"/>
                          <a:ea typeface="Palatino" pitchFamily="2" charset="77"/>
                        </a:rPr>
                        <a:t>Restore 30% of all degraded ecosystems</a:t>
                      </a:r>
                      <a:r>
                        <a:rPr lang="en-GB" sz="1000" b="0" dirty="0">
                          <a:solidFill>
                            <a:srgbClr val="0070C0"/>
                          </a:solidFill>
                          <a:latin typeface="Palatino" pitchFamily="2" charset="77"/>
                          <a:ea typeface="Palatino" pitchFamily="2" charset="77"/>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Target 3: </a:t>
                      </a:r>
                      <a:r>
                        <a:rPr lang="en-GB" sz="1000" b="1" dirty="0">
                          <a:solidFill>
                            <a:srgbClr val="0070C0"/>
                          </a:solidFill>
                          <a:latin typeface="Palatino" pitchFamily="2" charset="77"/>
                          <a:ea typeface="Palatino" pitchFamily="2" charset="77"/>
                        </a:rPr>
                        <a:t>Conserve 30% of land, waters and seas</a:t>
                      </a:r>
                      <a:r>
                        <a:rPr lang="en-GB" sz="1000" b="0" dirty="0">
                          <a:solidFill>
                            <a:srgbClr val="0070C0"/>
                          </a:solidFill>
                          <a:latin typeface="Palatino" pitchFamily="2" charset="77"/>
                          <a:ea typeface="Palatino" pitchFamily="2" charset="77"/>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b="0" dirty="0">
                          <a:solidFill>
                            <a:srgbClr val="0070C0"/>
                          </a:solidFill>
                          <a:latin typeface="Palatino" pitchFamily="2" charset="77"/>
                          <a:ea typeface="Palatino" pitchFamily="2" charset="77"/>
                        </a:rPr>
                        <a:t>Target 4: </a:t>
                      </a:r>
                      <a:r>
                        <a:rPr lang="en-GB" sz="1000" b="1" dirty="0">
                          <a:solidFill>
                            <a:srgbClr val="0070C0"/>
                          </a:solidFill>
                          <a:latin typeface="Palatino" pitchFamily="2" charset="77"/>
                          <a:ea typeface="Palatino" pitchFamily="2" charset="77"/>
                        </a:rPr>
                        <a:t>Halt species extinction</a:t>
                      </a:r>
                      <a:r>
                        <a:rPr lang="en-GB" sz="1000" b="0" dirty="0">
                          <a:solidFill>
                            <a:srgbClr val="0070C0"/>
                          </a:solidFill>
                          <a:latin typeface="Palatino" pitchFamily="2" charset="77"/>
                          <a:ea typeface="Palatino" pitchFamily="2" charset="77"/>
                        </a:rPr>
                        <a:t>, protect genetic diversity, and manage human-wildlife conflicts;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4948789"/>
                  </a:ext>
                </a:extLst>
              </a:tr>
            </a:tbl>
          </a:graphicData>
        </a:graphic>
      </p:graphicFrame>
      <p:sp>
        <p:nvSpPr>
          <p:cNvPr id="8" name="Titel 1">
            <a:extLst>
              <a:ext uri="{FF2B5EF4-FFF2-40B4-BE49-F238E27FC236}">
                <a16:creationId xmlns:a16="http://schemas.microsoft.com/office/drawing/2014/main" id="{7F40D3C7-BECD-A827-C972-1BA3C4AECB07}"/>
              </a:ext>
            </a:extLst>
          </p:cNvPr>
          <p:cNvSpPr>
            <a:spLocks noGrp="1"/>
          </p:cNvSpPr>
          <p:nvPr>
            <p:ph type="title"/>
          </p:nvPr>
        </p:nvSpPr>
        <p:spPr>
          <a:xfrm>
            <a:off x="838200" y="365125"/>
            <a:ext cx="10515600" cy="1325563"/>
          </a:xfrm>
        </p:spPr>
        <p:txBody>
          <a:bodyPr/>
          <a:lstStyle/>
          <a:p>
            <a:r>
              <a:rPr lang="en-US" dirty="0">
                <a:latin typeface="Palatino" pitchFamily="2" charset="77"/>
                <a:ea typeface="Palatino" pitchFamily="2" charset="77"/>
              </a:rPr>
              <a:t>Policy recommendations</a:t>
            </a:r>
          </a:p>
        </p:txBody>
      </p:sp>
      <p:sp>
        <p:nvSpPr>
          <p:cNvPr id="9" name="TextBox 8">
            <a:extLst>
              <a:ext uri="{FF2B5EF4-FFF2-40B4-BE49-F238E27FC236}">
                <a16:creationId xmlns:a16="http://schemas.microsoft.com/office/drawing/2014/main" id="{51EE4156-4AE6-6E33-AA23-12D93BC1D8F4}"/>
              </a:ext>
            </a:extLst>
          </p:cNvPr>
          <p:cNvSpPr txBox="1"/>
          <p:nvPr/>
        </p:nvSpPr>
        <p:spPr>
          <a:xfrm>
            <a:off x="838200" y="5832825"/>
            <a:ext cx="10029092" cy="553998"/>
          </a:xfrm>
          <a:prstGeom prst="rect">
            <a:avLst/>
          </a:prstGeom>
          <a:noFill/>
        </p:spPr>
        <p:txBody>
          <a:bodyPr wrap="square">
            <a:spAutoFit/>
          </a:bodyPr>
          <a:lstStyle/>
          <a:p>
            <a:endParaRPr lang="en-GB" sz="1000" dirty="0">
              <a:latin typeface="Palatino" pitchFamily="2" charset="77"/>
              <a:ea typeface="Palatino" pitchFamily="2" charset="77"/>
            </a:endParaRPr>
          </a:p>
          <a:p>
            <a:endParaRPr lang="en-GB" sz="1000" dirty="0">
              <a:latin typeface="Palatino" pitchFamily="2" charset="77"/>
              <a:ea typeface="Palatino" pitchFamily="2" charset="77"/>
            </a:endParaRPr>
          </a:p>
          <a:p>
            <a:r>
              <a:rPr lang="en-GB" sz="1000" dirty="0">
                <a:latin typeface="Palatino" pitchFamily="2" charset="77"/>
                <a:ea typeface="Palatino" pitchFamily="2" charset="77"/>
              </a:rPr>
              <a:t>Sources: a) Workshops with case study stakeholder board, on June 2024, b) Policy scoping spreadsheet (UNEP-WCMC/PLANET4B); c) EUDR full text; d) CSDDD full text</a:t>
            </a:r>
          </a:p>
        </p:txBody>
      </p:sp>
    </p:spTree>
    <p:extLst>
      <p:ext uri="{BB962C8B-B14F-4D97-AF65-F5344CB8AC3E}">
        <p14:creationId xmlns:p14="http://schemas.microsoft.com/office/powerpoint/2010/main" val="20247015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3a14950-76bc-4ade-b83e-de92d5763b66" xsi:nil="true"/>
    <lcf76f155ced4ddcb4097134ff3c332f xmlns="312784df-e352-4c47-b354-85bee5523ba2">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ADF504D4826BAE42A3B58EF21DC79248" ma:contentTypeVersion="18" ma:contentTypeDescription="Opprett et nytt dokument." ma:contentTypeScope="" ma:versionID="8fbda5fcb82ac7a5679b21d060851199">
  <xsd:schema xmlns:xsd="http://www.w3.org/2001/XMLSchema" xmlns:xs="http://www.w3.org/2001/XMLSchema" xmlns:p="http://schemas.microsoft.com/office/2006/metadata/properties" xmlns:ns2="312784df-e352-4c47-b354-85bee5523ba2" xmlns:ns3="f3a14950-76bc-4ade-b83e-de92d5763b66" targetNamespace="http://schemas.microsoft.com/office/2006/metadata/properties" ma:root="true" ma:fieldsID="9de5fdbe0fba81d045b6d914efe5201a" ns2:_="" ns3:_="">
    <xsd:import namespace="312784df-e352-4c47-b354-85bee5523ba2"/>
    <xsd:import namespace="f3a14950-76bc-4ade-b83e-de92d5763b6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2784df-e352-4c47-b354-85bee5523b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Bildemerkelapper" ma:readOnly="false" ma:fieldId="{5cf76f15-5ced-4ddc-b409-7134ff3c332f}" ma:taxonomyMulti="true" ma:sspId="16aa3f76-4d61-4dcc-b0f8-f387d765d208"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3a14950-76bc-4ade-b83e-de92d5763b66" elementFormDefault="qualified">
    <xsd:import namespace="http://schemas.microsoft.com/office/2006/documentManagement/types"/>
    <xsd:import namespace="http://schemas.microsoft.com/office/infopath/2007/PartnerControls"/>
    <xsd:element name="SharedWithUsers" ma:index="15"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Delingsdetaljer" ma:internalName="SharedWithDetails" ma:readOnly="true">
      <xsd:simpleType>
        <xsd:restriction base="dms:Note">
          <xsd:maxLength value="255"/>
        </xsd:restriction>
      </xsd:simpleType>
    </xsd:element>
    <xsd:element name="TaxCatchAll" ma:index="19" nillable="true" ma:displayName="Taxonomy Catch All Column" ma:hidden="true" ma:list="{e3b118c7-7eea-4f1a-9818-cad262ccb6c4}" ma:internalName="TaxCatchAll" ma:showField="CatchAllData" ma:web="f3a14950-76bc-4ade-b83e-de92d5763b6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FB3DEA-7DF5-41E7-A057-14378FD27459}">
  <ds:schemaRefs>
    <ds:schemaRef ds:uri="http://schemas.microsoft.com/office/2006/metadata/properties"/>
    <ds:schemaRef ds:uri="http://schemas.microsoft.com/office/2006/documentManagement/types"/>
    <ds:schemaRef ds:uri="http://purl.org/dc/terms/"/>
    <ds:schemaRef ds:uri="http://purl.org/dc/elements/1.1/"/>
    <ds:schemaRef ds:uri="312784df-e352-4c47-b354-85bee5523ba2"/>
    <ds:schemaRef ds:uri="http://schemas.microsoft.com/office/infopath/2007/PartnerControls"/>
    <ds:schemaRef ds:uri="http://schemas.openxmlformats.org/package/2006/metadata/core-properties"/>
    <ds:schemaRef ds:uri="f3a14950-76bc-4ade-b83e-de92d5763b66"/>
    <ds:schemaRef ds:uri="http://www.w3.org/XML/1998/namespace"/>
    <ds:schemaRef ds:uri="http://purl.org/dc/dcmitype/"/>
  </ds:schemaRefs>
</ds:datastoreItem>
</file>

<file path=customXml/itemProps2.xml><?xml version="1.0" encoding="utf-8"?>
<ds:datastoreItem xmlns:ds="http://schemas.openxmlformats.org/officeDocument/2006/customXml" ds:itemID="{B32E9AAD-6BA6-43EF-AE4B-0E7417233764}">
  <ds:schemaRefs>
    <ds:schemaRef ds:uri="http://schemas.microsoft.com/sharepoint/v3/contenttype/forms"/>
  </ds:schemaRefs>
</ds:datastoreItem>
</file>

<file path=customXml/itemProps3.xml><?xml version="1.0" encoding="utf-8"?>
<ds:datastoreItem xmlns:ds="http://schemas.openxmlformats.org/officeDocument/2006/customXml" ds:itemID="{7BE64503-BCB2-4C79-9A06-FABF3EBD2F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2784df-e352-4c47-b354-85bee5523ba2"/>
    <ds:schemaRef ds:uri="f3a14950-76bc-4ade-b83e-de92d5763b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084578d9-400d-4a5a-a7c7-e76ca47af400}" enabled="0" method="" siteId="{084578d9-400d-4a5a-a7c7-e76ca47af400}" removed="1"/>
</clbl:labelList>
</file>

<file path=docProps/app.xml><?xml version="1.0" encoding="utf-8"?>
<Properties xmlns="http://schemas.openxmlformats.org/officeDocument/2006/extended-properties" xmlns:vt="http://schemas.openxmlformats.org/officeDocument/2006/docPropsVTypes">
  <TotalTime>148</TotalTime>
  <Words>8027</Words>
  <Application>Microsoft Macintosh PowerPoint</Application>
  <PresentationFormat>Widescreen</PresentationFormat>
  <Paragraphs>368</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Palatino</vt:lpstr>
      <vt:lpstr>Office Theme</vt:lpstr>
      <vt:lpstr>Trade and Global value chains</vt:lpstr>
      <vt:lpstr>1. Potential 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vt:lpstr>
      <vt:lpstr>Policy recommendations Institutional spaces to target policy change in Trade &amp; GVCs</vt:lpstr>
      <vt:lpstr>2. Issue-areas for  new policies</vt:lpstr>
      <vt:lpstr>Issue-areas for new policies</vt:lpstr>
      <vt:lpstr>Issue-areas for new policies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dc:creator>
  <cp:lastModifiedBy>Vinícius Mendes</cp:lastModifiedBy>
  <cp:revision>47</cp:revision>
  <dcterms:created xsi:type="dcterms:W3CDTF">2023-05-19T09:19:04Z</dcterms:created>
  <dcterms:modified xsi:type="dcterms:W3CDTF">2025-10-15T08:58:03Z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0x010100ADF504D4826BAE42A3B58EF21DC79248</vt:lpwstr>
  </property>
  <property fmtid="{D5CDD505-2E9C-101B-9397-08002B2CF9AE}" pid="3" name="MediaServiceImageTags">
    <vt:lpwstr/>
  </property>
</Properties>
</file>